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58" r:id="rId4"/>
    <p:sldId id="265" r:id="rId5"/>
    <p:sldId id="264" r:id="rId6"/>
    <p:sldId id="262" r:id="rId7"/>
    <p:sldId id="260" r:id="rId8"/>
    <p:sldId id="266" r:id="rId9"/>
    <p:sldId id="274" r:id="rId10"/>
    <p:sldId id="275" r:id="rId11"/>
    <p:sldId id="276" r:id="rId12"/>
    <p:sldId id="263" r:id="rId13"/>
    <p:sldId id="269" r:id="rId14"/>
    <p:sldId id="270" r:id="rId15"/>
    <p:sldId id="272" r:id="rId16"/>
    <p:sldId id="271" r:id="rId17"/>
    <p:sldId id="273"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49349-73A0-7945-8A6B-5DB75DB4094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E59AF91C-5FBC-DB43-83E0-7DE6D53C652B}">
      <dgm:prSet phldrT="[Text]" custT="1"/>
      <dgm:spPr/>
      <dgm:t>
        <a:bodyPr/>
        <a:lstStyle/>
        <a:p>
          <a:r>
            <a:rPr lang="en-US" sz="3600" dirty="0" smtClean="0"/>
            <a:t>OBQ</a:t>
          </a:r>
          <a:endParaRPr lang="en-US" sz="3600" dirty="0"/>
        </a:p>
      </dgm:t>
    </dgm:pt>
    <dgm:pt modelId="{AEC4845D-C969-8F49-A0ED-A1E4FD3DB1F5}" type="parTrans" cxnId="{48665D55-7C38-6C4E-AFD0-34F78C5094A7}">
      <dgm:prSet/>
      <dgm:spPr/>
      <dgm:t>
        <a:bodyPr/>
        <a:lstStyle/>
        <a:p>
          <a:endParaRPr lang="en-US"/>
        </a:p>
      </dgm:t>
    </dgm:pt>
    <dgm:pt modelId="{BB339458-151E-3D44-8267-DF2699B7BCD2}" type="sibTrans" cxnId="{48665D55-7C38-6C4E-AFD0-34F78C5094A7}">
      <dgm:prSet/>
      <dgm:spPr/>
      <dgm:t>
        <a:bodyPr/>
        <a:lstStyle/>
        <a:p>
          <a:endParaRPr lang="en-US"/>
        </a:p>
      </dgm:t>
    </dgm:pt>
    <dgm:pt modelId="{043074EE-648E-8E49-8828-2395738A6CD3}">
      <dgm:prSet phldrT="[Text]" custT="1"/>
      <dgm:spPr/>
      <dgm:t>
        <a:bodyPr/>
        <a:lstStyle/>
        <a:p>
          <a:r>
            <a:rPr lang="en-US" sz="3600" dirty="0" smtClean="0"/>
            <a:t>Step 1: Anxiety</a:t>
          </a:r>
          <a:endParaRPr lang="en-US" sz="3600" dirty="0"/>
        </a:p>
      </dgm:t>
    </dgm:pt>
    <dgm:pt modelId="{5F8E5A47-FDE2-BB48-AA64-2B69981CCF91}" type="parTrans" cxnId="{543B221A-1377-8F49-989A-E662EB0149F7}">
      <dgm:prSet/>
      <dgm:spPr/>
      <dgm:t>
        <a:bodyPr/>
        <a:lstStyle/>
        <a:p>
          <a:endParaRPr lang="en-US"/>
        </a:p>
      </dgm:t>
    </dgm:pt>
    <dgm:pt modelId="{48CCF090-D39C-444E-AC22-07497CCFDAA7}" type="sibTrans" cxnId="{543B221A-1377-8F49-989A-E662EB0149F7}">
      <dgm:prSet/>
      <dgm:spPr/>
      <dgm:t>
        <a:bodyPr/>
        <a:lstStyle/>
        <a:p>
          <a:endParaRPr lang="en-US"/>
        </a:p>
      </dgm:t>
    </dgm:pt>
    <dgm:pt modelId="{59CF3A0C-CE14-244D-9109-A18891FDACF0}">
      <dgm:prSet phldrT="[Text]" custT="1"/>
      <dgm:spPr/>
      <dgm:t>
        <a:bodyPr/>
        <a:lstStyle/>
        <a:p>
          <a:r>
            <a:rPr lang="en-US" sz="3600" dirty="0" smtClean="0"/>
            <a:t>Step 2: Disgust/NA</a:t>
          </a:r>
          <a:endParaRPr lang="en-US" sz="3600" dirty="0"/>
        </a:p>
      </dgm:t>
    </dgm:pt>
    <dgm:pt modelId="{0D79B1EA-E29A-F244-8B1C-E5B4BDF58106}" type="parTrans" cxnId="{2325824E-5711-6F49-8C48-7696A7711F3C}">
      <dgm:prSet/>
      <dgm:spPr/>
      <dgm:t>
        <a:bodyPr/>
        <a:lstStyle/>
        <a:p>
          <a:endParaRPr lang="en-US"/>
        </a:p>
      </dgm:t>
    </dgm:pt>
    <dgm:pt modelId="{ADCAAEFE-F2F8-8545-8595-C703636562DC}" type="sibTrans" cxnId="{2325824E-5711-6F49-8C48-7696A7711F3C}">
      <dgm:prSet/>
      <dgm:spPr/>
      <dgm:t>
        <a:bodyPr/>
        <a:lstStyle/>
        <a:p>
          <a:endParaRPr lang="en-US"/>
        </a:p>
      </dgm:t>
    </dgm:pt>
    <dgm:pt modelId="{483D4B34-C721-C54E-BC46-8C30F998D894}" type="pres">
      <dgm:prSet presAssocID="{83A49349-73A0-7945-8A6B-5DB75DB40940}" presName="diagram" presStyleCnt="0">
        <dgm:presLayoutVars>
          <dgm:chPref val="1"/>
          <dgm:dir val="rev"/>
          <dgm:animOne val="branch"/>
          <dgm:animLvl val="lvl"/>
          <dgm:resizeHandles val="exact"/>
        </dgm:presLayoutVars>
      </dgm:prSet>
      <dgm:spPr/>
      <dgm:t>
        <a:bodyPr/>
        <a:lstStyle/>
        <a:p>
          <a:endParaRPr lang="en-US"/>
        </a:p>
      </dgm:t>
    </dgm:pt>
    <dgm:pt modelId="{DBDA5E89-F70D-4B45-9299-9D0A5EEE85CD}" type="pres">
      <dgm:prSet presAssocID="{E59AF91C-5FBC-DB43-83E0-7DE6D53C652B}" presName="root1" presStyleCnt="0"/>
      <dgm:spPr/>
    </dgm:pt>
    <dgm:pt modelId="{D514984F-CCAC-FA46-BA8D-A03920D3A67C}" type="pres">
      <dgm:prSet presAssocID="{E59AF91C-5FBC-DB43-83E0-7DE6D53C652B}" presName="LevelOneTextNode" presStyleLbl="node0" presStyleIdx="0" presStyleCnt="1" custLinFactNeighborX="1891" custLinFactNeighborY="91">
        <dgm:presLayoutVars>
          <dgm:chPref val="3"/>
        </dgm:presLayoutVars>
      </dgm:prSet>
      <dgm:spPr/>
      <dgm:t>
        <a:bodyPr/>
        <a:lstStyle/>
        <a:p>
          <a:endParaRPr lang="en-US"/>
        </a:p>
      </dgm:t>
    </dgm:pt>
    <dgm:pt modelId="{23599708-99F7-1342-9591-67AB7B17CC92}" type="pres">
      <dgm:prSet presAssocID="{E59AF91C-5FBC-DB43-83E0-7DE6D53C652B}" presName="level2hierChild" presStyleCnt="0"/>
      <dgm:spPr/>
    </dgm:pt>
    <dgm:pt modelId="{E230C45E-6991-2045-A13F-9D4C2C00AEA6}" type="pres">
      <dgm:prSet presAssocID="{5F8E5A47-FDE2-BB48-AA64-2B69981CCF91}" presName="conn2-1" presStyleLbl="parChTrans1D2" presStyleIdx="0" presStyleCnt="2"/>
      <dgm:spPr/>
      <dgm:t>
        <a:bodyPr/>
        <a:lstStyle/>
        <a:p>
          <a:endParaRPr lang="en-US"/>
        </a:p>
      </dgm:t>
    </dgm:pt>
    <dgm:pt modelId="{C09D81DD-BAFD-8448-9B8B-4DAFF2B46EAC}" type="pres">
      <dgm:prSet presAssocID="{5F8E5A47-FDE2-BB48-AA64-2B69981CCF91}" presName="connTx" presStyleLbl="parChTrans1D2" presStyleIdx="0" presStyleCnt="2"/>
      <dgm:spPr/>
      <dgm:t>
        <a:bodyPr/>
        <a:lstStyle/>
        <a:p>
          <a:endParaRPr lang="en-US"/>
        </a:p>
      </dgm:t>
    </dgm:pt>
    <dgm:pt modelId="{EA301FDC-2913-2447-A5FF-22E68657395E}" type="pres">
      <dgm:prSet presAssocID="{043074EE-648E-8E49-8828-2395738A6CD3}" presName="root2" presStyleCnt="0"/>
      <dgm:spPr/>
    </dgm:pt>
    <dgm:pt modelId="{2E614A31-D9B6-A546-82A7-EF6E66909933}" type="pres">
      <dgm:prSet presAssocID="{043074EE-648E-8E49-8828-2395738A6CD3}" presName="LevelTwoTextNode" presStyleLbl="node2" presStyleIdx="0" presStyleCnt="2" custLinFactNeighborX="-74" custLinFactNeighborY="4484">
        <dgm:presLayoutVars>
          <dgm:chPref val="3"/>
        </dgm:presLayoutVars>
      </dgm:prSet>
      <dgm:spPr/>
      <dgm:t>
        <a:bodyPr/>
        <a:lstStyle/>
        <a:p>
          <a:endParaRPr lang="en-US"/>
        </a:p>
      </dgm:t>
    </dgm:pt>
    <dgm:pt modelId="{0999E4DA-8A2F-9249-9456-8FC1924BEC68}" type="pres">
      <dgm:prSet presAssocID="{043074EE-648E-8E49-8828-2395738A6CD3}" presName="level3hierChild" presStyleCnt="0"/>
      <dgm:spPr/>
    </dgm:pt>
    <dgm:pt modelId="{360C4425-A7D4-9D4A-A8E0-AD355086308F}" type="pres">
      <dgm:prSet presAssocID="{0D79B1EA-E29A-F244-8B1C-E5B4BDF58106}" presName="conn2-1" presStyleLbl="parChTrans1D2" presStyleIdx="1" presStyleCnt="2"/>
      <dgm:spPr/>
      <dgm:t>
        <a:bodyPr/>
        <a:lstStyle/>
        <a:p>
          <a:endParaRPr lang="en-US"/>
        </a:p>
      </dgm:t>
    </dgm:pt>
    <dgm:pt modelId="{0665D504-5DC3-C44A-B946-2538B955A1E9}" type="pres">
      <dgm:prSet presAssocID="{0D79B1EA-E29A-F244-8B1C-E5B4BDF58106}" presName="connTx" presStyleLbl="parChTrans1D2" presStyleIdx="1" presStyleCnt="2"/>
      <dgm:spPr/>
      <dgm:t>
        <a:bodyPr/>
        <a:lstStyle/>
        <a:p>
          <a:endParaRPr lang="en-US"/>
        </a:p>
      </dgm:t>
    </dgm:pt>
    <dgm:pt modelId="{DE05CB69-740B-C447-84F6-EB28ED0FADCF}" type="pres">
      <dgm:prSet presAssocID="{59CF3A0C-CE14-244D-9109-A18891FDACF0}" presName="root2" presStyleCnt="0"/>
      <dgm:spPr/>
    </dgm:pt>
    <dgm:pt modelId="{1762CAAB-1542-7A41-88B1-8E086436392F}" type="pres">
      <dgm:prSet presAssocID="{59CF3A0C-CE14-244D-9109-A18891FDACF0}" presName="LevelTwoTextNode" presStyleLbl="node2" presStyleIdx="1" presStyleCnt="2">
        <dgm:presLayoutVars>
          <dgm:chPref val="3"/>
        </dgm:presLayoutVars>
      </dgm:prSet>
      <dgm:spPr/>
      <dgm:t>
        <a:bodyPr/>
        <a:lstStyle/>
        <a:p>
          <a:endParaRPr lang="en-US"/>
        </a:p>
      </dgm:t>
    </dgm:pt>
    <dgm:pt modelId="{C823E421-BD14-494E-8A4D-CA24BD6FD3FB}" type="pres">
      <dgm:prSet presAssocID="{59CF3A0C-CE14-244D-9109-A18891FDACF0}" presName="level3hierChild" presStyleCnt="0"/>
      <dgm:spPr/>
    </dgm:pt>
  </dgm:ptLst>
  <dgm:cxnLst>
    <dgm:cxn modelId="{264CC0AA-10DF-644C-85A9-6DA7011A7C47}" type="presOf" srcId="{0D79B1EA-E29A-F244-8B1C-E5B4BDF58106}" destId="{360C4425-A7D4-9D4A-A8E0-AD355086308F}" srcOrd="0" destOrd="0" presId="urn:microsoft.com/office/officeart/2005/8/layout/hierarchy2"/>
    <dgm:cxn modelId="{C4B1DBE6-D8BA-E34F-AEC2-ED2C795E97E4}" type="presOf" srcId="{59CF3A0C-CE14-244D-9109-A18891FDACF0}" destId="{1762CAAB-1542-7A41-88B1-8E086436392F}" srcOrd="0" destOrd="0" presId="urn:microsoft.com/office/officeart/2005/8/layout/hierarchy2"/>
    <dgm:cxn modelId="{27947938-392E-0849-A8EA-234DFA0CC657}" type="presOf" srcId="{83A49349-73A0-7945-8A6B-5DB75DB40940}" destId="{483D4B34-C721-C54E-BC46-8C30F998D894}" srcOrd="0" destOrd="0" presId="urn:microsoft.com/office/officeart/2005/8/layout/hierarchy2"/>
    <dgm:cxn modelId="{8F211726-6FBE-AB4D-A621-83A9B33E3457}" type="presOf" srcId="{E59AF91C-5FBC-DB43-83E0-7DE6D53C652B}" destId="{D514984F-CCAC-FA46-BA8D-A03920D3A67C}" srcOrd="0" destOrd="0" presId="urn:microsoft.com/office/officeart/2005/8/layout/hierarchy2"/>
    <dgm:cxn modelId="{4993BFDB-E7E2-484A-8203-08B0BBC410D4}" type="presOf" srcId="{0D79B1EA-E29A-F244-8B1C-E5B4BDF58106}" destId="{0665D504-5DC3-C44A-B946-2538B955A1E9}" srcOrd="1" destOrd="0" presId="urn:microsoft.com/office/officeart/2005/8/layout/hierarchy2"/>
    <dgm:cxn modelId="{A2143631-5196-B648-A70A-3528935E57F2}" type="presOf" srcId="{5F8E5A47-FDE2-BB48-AA64-2B69981CCF91}" destId="{C09D81DD-BAFD-8448-9B8B-4DAFF2B46EAC}" srcOrd="1" destOrd="0" presId="urn:microsoft.com/office/officeart/2005/8/layout/hierarchy2"/>
    <dgm:cxn modelId="{2325824E-5711-6F49-8C48-7696A7711F3C}" srcId="{E59AF91C-5FBC-DB43-83E0-7DE6D53C652B}" destId="{59CF3A0C-CE14-244D-9109-A18891FDACF0}" srcOrd="1" destOrd="0" parTransId="{0D79B1EA-E29A-F244-8B1C-E5B4BDF58106}" sibTransId="{ADCAAEFE-F2F8-8545-8595-C703636562DC}"/>
    <dgm:cxn modelId="{48665D55-7C38-6C4E-AFD0-34F78C5094A7}" srcId="{83A49349-73A0-7945-8A6B-5DB75DB40940}" destId="{E59AF91C-5FBC-DB43-83E0-7DE6D53C652B}" srcOrd="0" destOrd="0" parTransId="{AEC4845D-C969-8F49-A0ED-A1E4FD3DB1F5}" sibTransId="{BB339458-151E-3D44-8267-DF2699B7BCD2}"/>
    <dgm:cxn modelId="{A8DE003B-3B6B-CF45-8A2C-E2F05FE41D43}" type="presOf" srcId="{043074EE-648E-8E49-8828-2395738A6CD3}" destId="{2E614A31-D9B6-A546-82A7-EF6E66909933}" srcOrd="0" destOrd="0" presId="urn:microsoft.com/office/officeart/2005/8/layout/hierarchy2"/>
    <dgm:cxn modelId="{E5E3DD6F-8FB5-454C-AFD2-09D3D03E32FF}" type="presOf" srcId="{5F8E5A47-FDE2-BB48-AA64-2B69981CCF91}" destId="{E230C45E-6991-2045-A13F-9D4C2C00AEA6}" srcOrd="0" destOrd="0" presId="urn:microsoft.com/office/officeart/2005/8/layout/hierarchy2"/>
    <dgm:cxn modelId="{543B221A-1377-8F49-989A-E662EB0149F7}" srcId="{E59AF91C-5FBC-DB43-83E0-7DE6D53C652B}" destId="{043074EE-648E-8E49-8828-2395738A6CD3}" srcOrd="0" destOrd="0" parTransId="{5F8E5A47-FDE2-BB48-AA64-2B69981CCF91}" sibTransId="{48CCF090-D39C-444E-AC22-07497CCFDAA7}"/>
    <dgm:cxn modelId="{878A6B03-2C19-804F-AF1A-6D6FA755497A}" type="presParOf" srcId="{483D4B34-C721-C54E-BC46-8C30F998D894}" destId="{DBDA5E89-F70D-4B45-9299-9D0A5EEE85CD}" srcOrd="0" destOrd="0" presId="urn:microsoft.com/office/officeart/2005/8/layout/hierarchy2"/>
    <dgm:cxn modelId="{F786583D-5F97-1446-9EB4-651142907056}" type="presParOf" srcId="{DBDA5E89-F70D-4B45-9299-9D0A5EEE85CD}" destId="{D514984F-CCAC-FA46-BA8D-A03920D3A67C}" srcOrd="0" destOrd="0" presId="urn:microsoft.com/office/officeart/2005/8/layout/hierarchy2"/>
    <dgm:cxn modelId="{F978C21E-2E2C-7A45-9AEC-18D0BC6C9E21}" type="presParOf" srcId="{DBDA5E89-F70D-4B45-9299-9D0A5EEE85CD}" destId="{23599708-99F7-1342-9591-67AB7B17CC92}" srcOrd="1" destOrd="0" presId="urn:microsoft.com/office/officeart/2005/8/layout/hierarchy2"/>
    <dgm:cxn modelId="{4DE97DAC-A427-DD44-B825-20B31F8DEB7F}" type="presParOf" srcId="{23599708-99F7-1342-9591-67AB7B17CC92}" destId="{E230C45E-6991-2045-A13F-9D4C2C00AEA6}" srcOrd="0" destOrd="0" presId="urn:microsoft.com/office/officeart/2005/8/layout/hierarchy2"/>
    <dgm:cxn modelId="{A24D423B-3681-4142-B5BD-D0AC47A05527}" type="presParOf" srcId="{E230C45E-6991-2045-A13F-9D4C2C00AEA6}" destId="{C09D81DD-BAFD-8448-9B8B-4DAFF2B46EAC}" srcOrd="0" destOrd="0" presId="urn:microsoft.com/office/officeart/2005/8/layout/hierarchy2"/>
    <dgm:cxn modelId="{84D844CC-922D-814E-9CA2-3E2BF4CD2977}" type="presParOf" srcId="{23599708-99F7-1342-9591-67AB7B17CC92}" destId="{EA301FDC-2913-2447-A5FF-22E68657395E}" srcOrd="1" destOrd="0" presId="urn:microsoft.com/office/officeart/2005/8/layout/hierarchy2"/>
    <dgm:cxn modelId="{39A74A5A-6F87-B24B-AB48-C99C3B335F43}" type="presParOf" srcId="{EA301FDC-2913-2447-A5FF-22E68657395E}" destId="{2E614A31-D9B6-A546-82A7-EF6E66909933}" srcOrd="0" destOrd="0" presId="urn:microsoft.com/office/officeart/2005/8/layout/hierarchy2"/>
    <dgm:cxn modelId="{07B2FE62-9A65-1B42-B292-3D9193B02137}" type="presParOf" srcId="{EA301FDC-2913-2447-A5FF-22E68657395E}" destId="{0999E4DA-8A2F-9249-9456-8FC1924BEC68}" srcOrd="1" destOrd="0" presId="urn:microsoft.com/office/officeart/2005/8/layout/hierarchy2"/>
    <dgm:cxn modelId="{56A88D5A-1BEC-484F-B9BD-A53F8B140592}" type="presParOf" srcId="{23599708-99F7-1342-9591-67AB7B17CC92}" destId="{360C4425-A7D4-9D4A-A8E0-AD355086308F}" srcOrd="2" destOrd="0" presId="urn:microsoft.com/office/officeart/2005/8/layout/hierarchy2"/>
    <dgm:cxn modelId="{15B3BE94-820C-D740-95ED-E0F7074985C6}" type="presParOf" srcId="{360C4425-A7D4-9D4A-A8E0-AD355086308F}" destId="{0665D504-5DC3-C44A-B946-2538B955A1E9}" srcOrd="0" destOrd="0" presId="urn:microsoft.com/office/officeart/2005/8/layout/hierarchy2"/>
    <dgm:cxn modelId="{F0A2F2E6-2B1C-114C-A834-F472D237BFE5}" type="presParOf" srcId="{23599708-99F7-1342-9591-67AB7B17CC92}" destId="{DE05CB69-740B-C447-84F6-EB28ED0FADCF}" srcOrd="3" destOrd="0" presId="urn:microsoft.com/office/officeart/2005/8/layout/hierarchy2"/>
    <dgm:cxn modelId="{2C5DD06A-E824-E041-9D56-0A090A1083C6}" type="presParOf" srcId="{DE05CB69-740B-C447-84F6-EB28ED0FADCF}" destId="{1762CAAB-1542-7A41-88B1-8E086436392F}" srcOrd="0" destOrd="0" presId="urn:microsoft.com/office/officeart/2005/8/layout/hierarchy2"/>
    <dgm:cxn modelId="{50EBA14B-AFA8-8843-9B97-8BA68F569D21}" type="presParOf" srcId="{DE05CB69-740B-C447-84F6-EB28ED0FADCF}" destId="{C823E421-BD14-494E-8A4D-CA24BD6FD3F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A49349-73A0-7945-8A6B-5DB75DB4094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E59AF91C-5FBC-DB43-83E0-7DE6D53C652B}">
      <dgm:prSet phldrT="[Text]" custT="1"/>
      <dgm:spPr/>
      <dgm:t>
        <a:bodyPr/>
        <a:lstStyle/>
        <a:p>
          <a:r>
            <a:rPr lang="en-US" sz="3600" dirty="0" smtClean="0"/>
            <a:t>Responsibility/ Threat</a:t>
          </a:r>
          <a:endParaRPr lang="en-US" sz="3600" dirty="0"/>
        </a:p>
      </dgm:t>
    </dgm:pt>
    <dgm:pt modelId="{AEC4845D-C969-8F49-A0ED-A1E4FD3DB1F5}" type="parTrans" cxnId="{48665D55-7C38-6C4E-AFD0-34F78C5094A7}">
      <dgm:prSet/>
      <dgm:spPr/>
      <dgm:t>
        <a:bodyPr/>
        <a:lstStyle/>
        <a:p>
          <a:endParaRPr lang="en-US"/>
        </a:p>
      </dgm:t>
    </dgm:pt>
    <dgm:pt modelId="{BB339458-151E-3D44-8267-DF2699B7BCD2}" type="sibTrans" cxnId="{48665D55-7C38-6C4E-AFD0-34F78C5094A7}">
      <dgm:prSet/>
      <dgm:spPr/>
      <dgm:t>
        <a:bodyPr/>
        <a:lstStyle/>
        <a:p>
          <a:endParaRPr lang="en-US"/>
        </a:p>
      </dgm:t>
    </dgm:pt>
    <dgm:pt modelId="{043074EE-648E-8E49-8828-2395738A6CD3}">
      <dgm:prSet phldrT="[Text]" custT="1"/>
      <dgm:spPr/>
      <dgm:t>
        <a:bodyPr/>
        <a:lstStyle/>
        <a:p>
          <a:r>
            <a:rPr lang="en-US" sz="3600" dirty="0" smtClean="0"/>
            <a:t>Step 1: Anxiety</a:t>
          </a:r>
          <a:endParaRPr lang="en-US" sz="3600" dirty="0"/>
        </a:p>
      </dgm:t>
    </dgm:pt>
    <dgm:pt modelId="{5F8E5A47-FDE2-BB48-AA64-2B69981CCF91}" type="parTrans" cxnId="{543B221A-1377-8F49-989A-E662EB0149F7}">
      <dgm:prSet/>
      <dgm:spPr/>
      <dgm:t>
        <a:bodyPr/>
        <a:lstStyle/>
        <a:p>
          <a:endParaRPr lang="en-US"/>
        </a:p>
      </dgm:t>
    </dgm:pt>
    <dgm:pt modelId="{48CCF090-D39C-444E-AC22-07497CCFDAA7}" type="sibTrans" cxnId="{543B221A-1377-8F49-989A-E662EB0149F7}">
      <dgm:prSet/>
      <dgm:spPr/>
      <dgm:t>
        <a:bodyPr/>
        <a:lstStyle/>
        <a:p>
          <a:endParaRPr lang="en-US"/>
        </a:p>
      </dgm:t>
    </dgm:pt>
    <dgm:pt modelId="{59CF3A0C-CE14-244D-9109-A18891FDACF0}">
      <dgm:prSet phldrT="[Text]" custT="1"/>
      <dgm:spPr/>
      <dgm:t>
        <a:bodyPr/>
        <a:lstStyle/>
        <a:p>
          <a:r>
            <a:rPr lang="en-US" sz="3600" dirty="0" smtClean="0"/>
            <a:t>Step 2: Disgust/NA</a:t>
          </a:r>
          <a:endParaRPr lang="en-US" sz="3600" dirty="0"/>
        </a:p>
      </dgm:t>
    </dgm:pt>
    <dgm:pt modelId="{0D79B1EA-E29A-F244-8B1C-E5B4BDF58106}" type="parTrans" cxnId="{2325824E-5711-6F49-8C48-7696A7711F3C}">
      <dgm:prSet/>
      <dgm:spPr/>
      <dgm:t>
        <a:bodyPr/>
        <a:lstStyle/>
        <a:p>
          <a:endParaRPr lang="en-US"/>
        </a:p>
      </dgm:t>
    </dgm:pt>
    <dgm:pt modelId="{ADCAAEFE-F2F8-8545-8595-C703636562DC}" type="sibTrans" cxnId="{2325824E-5711-6F49-8C48-7696A7711F3C}">
      <dgm:prSet/>
      <dgm:spPr/>
      <dgm:t>
        <a:bodyPr/>
        <a:lstStyle/>
        <a:p>
          <a:endParaRPr lang="en-US"/>
        </a:p>
      </dgm:t>
    </dgm:pt>
    <dgm:pt modelId="{483D4B34-C721-C54E-BC46-8C30F998D894}" type="pres">
      <dgm:prSet presAssocID="{83A49349-73A0-7945-8A6B-5DB75DB40940}" presName="diagram" presStyleCnt="0">
        <dgm:presLayoutVars>
          <dgm:chPref val="1"/>
          <dgm:dir val="rev"/>
          <dgm:animOne val="branch"/>
          <dgm:animLvl val="lvl"/>
          <dgm:resizeHandles val="exact"/>
        </dgm:presLayoutVars>
      </dgm:prSet>
      <dgm:spPr/>
      <dgm:t>
        <a:bodyPr/>
        <a:lstStyle/>
        <a:p>
          <a:endParaRPr lang="en-US"/>
        </a:p>
      </dgm:t>
    </dgm:pt>
    <dgm:pt modelId="{DBDA5E89-F70D-4B45-9299-9D0A5EEE85CD}" type="pres">
      <dgm:prSet presAssocID="{E59AF91C-5FBC-DB43-83E0-7DE6D53C652B}" presName="root1" presStyleCnt="0"/>
      <dgm:spPr/>
    </dgm:pt>
    <dgm:pt modelId="{D514984F-CCAC-FA46-BA8D-A03920D3A67C}" type="pres">
      <dgm:prSet presAssocID="{E59AF91C-5FBC-DB43-83E0-7DE6D53C652B}" presName="LevelOneTextNode" presStyleLbl="node0" presStyleIdx="0" presStyleCnt="1" custLinFactNeighborX="1891" custLinFactNeighborY="91">
        <dgm:presLayoutVars>
          <dgm:chPref val="3"/>
        </dgm:presLayoutVars>
      </dgm:prSet>
      <dgm:spPr/>
      <dgm:t>
        <a:bodyPr/>
        <a:lstStyle/>
        <a:p>
          <a:endParaRPr lang="en-US"/>
        </a:p>
      </dgm:t>
    </dgm:pt>
    <dgm:pt modelId="{23599708-99F7-1342-9591-67AB7B17CC92}" type="pres">
      <dgm:prSet presAssocID="{E59AF91C-5FBC-DB43-83E0-7DE6D53C652B}" presName="level2hierChild" presStyleCnt="0"/>
      <dgm:spPr/>
    </dgm:pt>
    <dgm:pt modelId="{E230C45E-6991-2045-A13F-9D4C2C00AEA6}" type="pres">
      <dgm:prSet presAssocID="{5F8E5A47-FDE2-BB48-AA64-2B69981CCF91}" presName="conn2-1" presStyleLbl="parChTrans1D2" presStyleIdx="0" presStyleCnt="2"/>
      <dgm:spPr/>
      <dgm:t>
        <a:bodyPr/>
        <a:lstStyle/>
        <a:p>
          <a:endParaRPr lang="en-US"/>
        </a:p>
      </dgm:t>
    </dgm:pt>
    <dgm:pt modelId="{C09D81DD-BAFD-8448-9B8B-4DAFF2B46EAC}" type="pres">
      <dgm:prSet presAssocID="{5F8E5A47-FDE2-BB48-AA64-2B69981CCF91}" presName="connTx" presStyleLbl="parChTrans1D2" presStyleIdx="0" presStyleCnt="2"/>
      <dgm:spPr/>
      <dgm:t>
        <a:bodyPr/>
        <a:lstStyle/>
        <a:p>
          <a:endParaRPr lang="en-US"/>
        </a:p>
      </dgm:t>
    </dgm:pt>
    <dgm:pt modelId="{EA301FDC-2913-2447-A5FF-22E68657395E}" type="pres">
      <dgm:prSet presAssocID="{043074EE-648E-8E49-8828-2395738A6CD3}" presName="root2" presStyleCnt="0"/>
      <dgm:spPr/>
    </dgm:pt>
    <dgm:pt modelId="{2E614A31-D9B6-A546-82A7-EF6E66909933}" type="pres">
      <dgm:prSet presAssocID="{043074EE-648E-8E49-8828-2395738A6CD3}" presName="LevelTwoTextNode" presStyleLbl="node2" presStyleIdx="0" presStyleCnt="2">
        <dgm:presLayoutVars>
          <dgm:chPref val="3"/>
        </dgm:presLayoutVars>
      </dgm:prSet>
      <dgm:spPr/>
      <dgm:t>
        <a:bodyPr/>
        <a:lstStyle/>
        <a:p>
          <a:endParaRPr lang="en-US"/>
        </a:p>
      </dgm:t>
    </dgm:pt>
    <dgm:pt modelId="{0999E4DA-8A2F-9249-9456-8FC1924BEC68}" type="pres">
      <dgm:prSet presAssocID="{043074EE-648E-8E49-8828-2395738A6CD3}" presName="level3hierChild" presStyleCnt="0"/>
      <dgm:spPr/>
    </dgm:pt>
    <dgm:pt modelId="{360C4425-A7D4-9D4A-A8E0-AD355086308F}" type="pres">
      <dgm:prSet presAssocID="{0D79B1EA-E29A-F244-8B1C-E5B4BDF58106}" presName="conn2-1" presStyleLbl="parChTrans1D2" presStyleIdx="1" presStyleCnt="2"/>
      <dgm:spPr/>
      <dgm:t>
        <a:bodyPr/>
        <a:lstStyle/>
        <a:p>
          <a:endParaRPr lang="en-US"/>
        </a:p>
      </dgm:t>
    </dgm:pt>
    <dgm:pt modelId="{0665D504-5DC3-C44A-B946-2538B955A1E9}" type="pres">
      <dgm:prSet presAssocID="{0D79B1EA-E29A-F244-8B1C-E5B4BDF58106}" presName="connTx" presStyleLbl="parChTrans1D2" presStyleIdx="1" presStyleCnt="2"/>
      <dgm:spPr/>
      <dgm:t>
        <a:bodyPr/>
        <a:lstStyle/>
        <a:p>
          <a:endParaRPr lang="en-US"/>
        </a:p>
      </dgm:t>
    </dgm:pt>
    <dgm:pt modelId="{DE05CB69-740B-C447-84F6-EB28ED0FADCF}" type="pres">
      <dgm:prSet presAssocID="{59CF3A0C-CE14-244D-9109-A18891FDACF0}" presName="root2" presStyleCnt="0"/>
      <dgm:spPr/>
    </dgm:pt>
    <dgm:pt modelId="{1762CAAB-1542-7A41-88B1-8E086436392F}" type="pres">
      <dgm:prSet presAssocID="{59CF3A0C-CE14-244D-9109-A18891FDACF0}" presName="LevelTwoTextNode" presStyleLbl="node2" presStyleIdx="1" presStyleCnt="2">
        <dgm:presLayoutVars>
          <dgm:chPref val="3"/>
        </dgm:presLayoutVars>
      </dgm:prSet>
      <dgm:spPr/>
      <dgm:t>
        <a:bodyPr/>
        <a:lstStyle/>
        <a:p>
          <a:endParaRPr lang="en-US"/>
        </a:p>
      </dgm:t>
    </dgm:pt>
    <dgm:pt modelId="{C823E421-BD14-494E-8A4D-CA24BD6FD3FB}" type="pres">
      <dgm:prSet presAssocID="{59CF3A0C-CE14-244D-9109-A18891FDACF0}" presName="level3hierChild" presStyleCnt="0"/>
      <dgm:spPr/>
    </dgm:pt>
  </dgm:ptLst>
  <dgm:cxnLst>
    <dgm:cxn modelId="{0BF7AE8A-B30F-B045-97B2-8551A61B7DD5}" type="presOf" srcId="{83A49349-73A0-7945-8A6B-5DB75DB40940}" destId="{483D4B34-C721-C54E-BC46-8C30F998D894}" srcOrd="0" destOrd="0" presId="urn:microsoft.com/office/officeart/2005/8/layout/hierarchy2"/>
    <dgm:cxn modelId="{6BE188EA-F87A-3A46-BCC1-D45DA7D2C6A3}" type="presOf" srcId="{0D79B1EA-E29A-F244-8B1C-E5B4BDF58106}" destId="{0665D504-5DC3-C44A-B946-2538B955A1E9}" srcOrd="1" destOrd="0" presId="urn:microsoft.com/office/officeart/2005/8/layout/hierarchy2"/>
    <dgm:cxn modelId="{980A276F-23C8-9241-B796-C8248E4FD08A}" type="presOf" srcId="{043074EE-648E-8E49-8828-2395738A6CD3}" destId="{2E614A31-D9B6-A546-82A7-EF6E66909933}" srcOrd="0" destOrd="0" presId="urn:microsoft.com/office/officeart/2005/8/layout/hierarchy2"/>
    <dgm:cxn modelId="{549B85D0-876A-EA47-9B8F-0891E502D297}" type="presOf" srcId="{5F8E5A47-FDE2-BB48-AA64-2B69981CCF91}" destId="{C09D81DD-BAFD-8448-9B8B-4DAFF2B46EAC}" srcOrd="1" destOrd="0" presId="urn:microsoft.com/office/officeart/2005/8/layout/hierarchy2"/>
    <dgm:cxn modelId="{02BB0E5B-465E-F542-A3B1-28AAC2E7CDD2}" type="presOf" srcId="{59CF3A0C-CE14-244D-9109-A18891FDACF0}" destId="{1762CAAB-1542-7A41-88B1-8E086436392F}" srcOrd="0" destOrd="0" presId="urn:microsoft.com/office/officeart/2005/8/layout/hierarchy2"/>
    <dgm:cxn modelId="{E51F0393-775B-6C4B-B600-2E11650B303A}" type="presOf" srcId="{E59AF91C-5FBC-DB43-83E0-7DE6D53C652B}" destId="{D514984F-CCAC-FA46-BA8D-A03920D3A67C}" srcOrd="0" destOrd="0" presId="urn:microsoft.com/office/officeart/2005/8/layout/hierarchy2"/>
    <dgm:cxn modelId="{40F15F97-D26B-EA49-8D02-482FB9F44DC2}" type="presOf" srcId="{5F8E5A47-FDE2-BB48-AA64-2B69981CCF91}" destId="{E230C45E-6991-2045-A13F-9D4C2C00AEA6}" srcOrd="0" destOrd="0" presId="urn:microsoft.com/office/officeart/2005/8/layout/hierarchy2"/>
    <dgm:cxn modelId="{DF8EA7F4-AF34-3E47-A471-6E07D77A0ED3}" type="presOf" srcId="{0D79B1EA-E29A-F244-8B1C-E5B4BDF58106}" destId="{360C4425-A7D4-9D4A-A8E0-AD355086308F}" srcOrd="0" destOrd="0" presId="urn:microsoft.com/office/officeart/2005/8/layout/hierarchy2"/>
    <dgm:cxn modelId="{2325824E-5711-6F49-8C48-7696A7711F3C}" srcId="{E59AF91C-5FBC-DB43-83E0-7DE6D53C652B}" destId="{59CF3A0C-CE14-244D-9109-A18891FDACF0}" srcOrd="1" destOrd="0" parTransId="{0D79B1EA-E29A-F244-8B1C-E5B4BDF58106}" sibTransId="{ADCAAEFE-F2F8-8545-8595-C703636562DC}"/>
    <dgm:cxn modelId="{48665D55-7C38-6C4E-AFD0-34F78C5094A7}" srcId="{83A49349-73A0-7945-8A6B-5DB75DB40940}" destId="{E59AF91C-5FBC-DB43-83E0-7DE6D53C652B}" srcOrd="0" destOrd="0" parTransId="{AEC4845D-C969-8F49-A0ED-A1E4FD3DB1F5}" sibTransId="{BB339458-151E-3D44-8267-DF2699B7BCD2}"/>
    <dgm:cxn modelId="{543B221A-1377-8F49-989A-E662EB0149F7}" srcId="{E59AF91C-5FBC-DB43-83E0-7DE6D53C652B}" destId="{043074EE-648E-8E49-8828-2395738A6CD3}" srcOrd="0" destOrd="0" parTransId="{5F8E5A47-FDE2-BB48-AA64-2B69981CCF91}" sibTransId="{48CCF090-D39C-444E-AC22-07497CCFDAA7}"/>
    <dgm:cxn modelId="{A23E8C6F-64DE-1A4B-A4E5-A10658498DA5}" type="presParOf" srcId="{483D4B34-C721-C54E-BC46-8C30F998D894}" destId="{DBDA5E89-F70D-4B45-9299-9D0A5EEE85CD}" srcOrd="0" destOrd="0" presId="urn:microsoft.com/office/officeart/2005/8/layout/hierarchy2"/>
    <dgm:cxn modelId="{B71F00C9-28E6-E94D-A03A-EC6DCA4B3EFC}" type="presParOf" srcId="{DBDA5E89-F70D-4B45-9299-9D0A5EEE85CD}" destId="{D514984F-CCAC-FA46-BA8D-A03920D3A67C}" srcOrd="0" destOrd="0" presId="urn:microsoft.com/office/officeart/2005/8/layout/hierarchy2"/>
    <dgm:cxn modelId="{473176ED-30B8-CD44-8723-6510B28725A5}" type="presParOf" srcId="{DBDA5E89-F70D-4B45-9299-9D0A5EEE85CD}" destId="{23599708-99F7-1342-9591-67AB7B17CC92}" srcOrd="1" destOrd="0" presId="urn:microsoft.com/office/officeart/2005/8/layout/hierarchy2"/>
    <dgm:cxn modelId="{635C0A2B-E43F-A04B-B119-A19A06C5FF67}" type="presParOf" srcId="{23599708-99F7-1342-9591-67AB7B17CC92}" destId="{E230C45E-6991-2045-A13F-9D4C2C00AEA6}" srcOrd="0" destOrd="0" presId="urn:microsoft.com/office/officeart/2005/8/layout/hierarchy2"/>
    <dgm:cxn modelId="{94EFF38D-8463-3A42-BBF6-81792A7A6B38}" type="presParOf" srcId="{E230C45E-6991-2045-A13F-9D4C2C00AEA6}" destId="{C09D81DD-BAFD-8448-9B8B-4DAFF2B46EAC}" srcOrd="0" destOrd="0" presId="urn:microsoft.com/office/officeart/2005/8/layout/hierarchy2"/>
    <dgm:cxn modelId="{E5010EC0-2A17-084C-A6A6-F2E455FAC66E}" type="presParOf" srcId="{23599708-99F7-1342-9591-67AB7B17CC92}" destId="{EA301FDC-2913-2447-A5FF-22E68657395E}" srcOrd="1" destOrd="0" presId="urn:microsoft.com/office/officeart/2005/8/layout/hierarchy2"/>
    <dgm:cxn modelId="{898D41C4-A810-574F-8CC0-CABD92EC5D49}" type="presParOf" srcId="{EA301FDC-2913-2447-A5FF-22E68657395E}" destId="{2E614A31-D9B6-A546-82A7-EF6E66909933}" srcOrd="0" destOrd="0" presId="urn:microsoft.com/office/officeart/2005/8/layout/hierarchy2"/>
    <dgm:cxn modelId="{FB443CBF-2314-BF40-BE22-2DCA5D96D7D8}" type="presParOf" srcId="{EA301FDC-2913-2447-A5FF-22E68657395E}" destId="{0999E4DA-8A2F-9249-9456-8FC1924BEC68}" srcOrd="1" destOrd="0" presId="urn:microsoft.com/office/officeart/2005/8/layout/hierarchy2"/>
    <dgm:cxn modelId="{DEE19FBE-6FF2-214C-BBCB-59C1D162BF82}" type="presParOf" srcId="{23599708-99F7-1342-9591-67AB7B17CC92}" destId="{360C4425-A7D4-9D4A-A8E0-AD355086308F}" srcOrd="2" destOrd="0" presId="urn:microsoft.com/office/officeart/2005/8/layout/hierarchy2"/>
    <dgm:cxn modelId="{87776221-8F17-0F4C-8779-F8083F6B0107}" type="presParOf" srcId="{360C4425-A7D4-9D4A-A8E0-AD355086308F}" destId="{0665D504-5DC3-C44A-B946-2538B955A1E9}" srcOrd="0" destOrd="0" presId="urn:microsoft.com/office/officeart/2005/8/layout/hierarchy2"/>
    <dgm:cxn modelId="{68462D0B-81CA-B846-B786-B49D2BFE90DF}" type="presParOf" srcId="{23599708-99F7-1342-9591-67AB7B17CC92}" destId="{DE05CB69-740B-C447-84F6-EB28ED0FADCF}" srcOrd="3" destOrd="0" presId="urn:microsoft.com/office/officeart/2005/8/layout/hierarchy2"/>
    <dgm:cxn modelId="{AB058ACE-1A97-7045-85CD-778F06621891}" type="presParOf" srcId="{DE05CB69-740B-C447-84F6-EB28ED0FADCF}" destId="{1762CAAB-1542-7A41-88B1-8E086436392F}" srcOrd="0" destOrd="0" presId="urn:microsoft.com/office/officeart/2005/8/layout/hierarchy2"/>
    <dgm:cxn modelId="{EC5042C4-B9B4-D545-BBDA-45006E60D253}" type="presParOf" srcId="{DE05CB69-740B-C447-84F6-EB28ED0FADCF}" destId="{C823E421-BD14-494E-8A4D-CA24BD6FD3F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A49349-73A0-7945-8A6B-5DB75DB4094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E59AF91C-5FBC-DB43-83E0-7DE6D53C652B}">
      <dgm:prSet phldrT="[Text]" custT="1"/>
      <dgm:spPr/>
      <dgm:t>
        <a:bodyPr/>
        <a:lstStyle/>
        <a:p>
          <a:r>
            <a:rPr lang="en-US" sz="3600" dirty="0" smtClean="0"/>
            <a:t>Perfectionism/ Uncertainty</a:t>
          </a:r>
          <a:endParaRPr lang="en-US" sz="3600" dirty="0"/>
        </a:p>
      </dgm:t>
    </dgm:pt>
    <dgm:pt modelId="{AEC4845D-C969-8F49-A0ED-A1E4FD3DB1F5}" type="parTrans" cxnId="{48665D55-7C38-6C4E-AFD0-34F78C5094A7}">
      <dgm:prSet/>
      <dgm:spPr/>
      <dgm:t>
        <a:bodyPr/>
        <a:lstStyle/>
        <a:p>
          <a:endParaRPr lang="en-US"/>
        </a:p>
      </dgm:t>
    </dgm:pt>
    <dgm:pt modelId="{BB339458-151E-3D44-8267-DF2699B7BCD2}" type="sibTrans" cxnId="{48665D55-7C38-6C4E-AFD0-34F78C5094A7}">
      <dgm:prSet/>
      <dgm:spPr/>
      <dgm:t>
        <a:bodyPr/>
        <a:lstStyle/>
        <a:p>
          <a:endParaRPr lang="en-US"/>
        </a:p>
      </dgm:t>
    </dgm:pt>
    <dgm:pt modelId="{043074EE-648E-8E49-8828-2395738A6CD3}">
      <dgm:prSet phldrT="[Text]" custT="1"/>
      <dgm:spPr/>
      <dgm:t>
        <a:bodyPr/>
        <a:lstStyle/>
        <a:p>
          <a:r>
            <a:rPr lang="en-US" sz="3600" dirty="0" smtClean="0"/>
            <a:t>Step 1: Anxiety</a:t>
          </a:r>
          <a:endParaRPr lang="en-US" sz="3600" dirty="0"/>
        </a:p>
      </dgm:t>
    </dgm:pt>
    <dgm:pt modelId="{5F8E5A47-FDE2-BB48-AA64-2B69981CCF91}" type="parTrans" cxnId="{543B221A-1377-8F49-989A-E662EB0149F7}">
      <dgm:prSet/>
      <dgm:spPr/>
      <dgm:t>
        <a:bodyPr/>
        <a:lstStyle/>
        <a:p>
          <a:endParaRPr lang="en-US"/>
        </a:p>
      </dgm:t>
    </dgm:pt>
    <dgm:pt modelId="{48CCF090-D39C-444E-AC22-07497CCFDAA7}" type="sibTrans" cxnId="{543B221A-1377-8F49-989A-E662EB0149F7}">
      <dgm:prSet/>
      <dgm:spPr/>
      <dgm:t>
        <a:bodyPr/>
        <a:lstStyle/>
        <a:p>
          <a:endParaRPr lang="en-US"/>
        </a:p>
      </dgm:t>
    </dgm:pt>
    <dgm:pt modelId="{59CF3A0C-CE14-244D-9109-A18891FDACF0}">
      <dgm:prSet phldrT="[Text]" custT="1"/>
      <dgm:spPr/>
      <dgm:t>
        <a:bodyPr/>
        <a:lstStyle/>
        <a:p>
          <a:r>
            <a:rPr lang="en-US" sz="3600" dirty="0" smtClean="0"/>
            <a:t>Step 2: Disgust/NA</a:t>
          </a:r>
          <a:endParaRPr lang="en-US" sz="3600" dirty="0"/>
        </a:p>
      </dgm:t>
    </dgm:pt>
    <dgm:pt modelId="{0D79B1EA-E29A-F244-8B1C-E5B4BDF58106}" type="parTrans" cxnId="{2325824E-5711-6F49-8C48-7696A7711F3C}">
      <dgm:prSet/>
      <dgm:spPr/>
      <dgm:t>
        <a:bodyPr/>
        <a:lstStyle/>
        <a:p>
          <a:endParaRPr lang="en-US"/>
        </a:p>
      </dgm:t>
    </dgm:pt>
    <dgm:pt modelId="{ADCAAEFE-F2F8-8545-8595-C703636562DC}" type="sibTrans" cxnId="{2325824E-5711-6F49-8C48-7696A7711F3C}">
      <dgm:prSet/>
      <dgm:spPr/>
      <dgm:t>
        <a:bodyPr/>
        <a:lstStyle/>
        <a:p>
          <a:endParaRPr lang="en-US"/>
        </a:p>
      </dgm:t>
    </dgm:pt>
    <dgm:pt modelId="{483D4B34-C721-C54E-BC46-8C30F998D894}" type="pres">
      <dgm:prSet presAssocID="{83A49349-73A0-7945-8A6B-5DB75DB40940}" presName="diagram" presStyleCnt="0">
        <dgm:presLayoutVars>
          <dgm:chPref val="1"/>
          <dgm:dir val="rev"/>
          <dgm:animOne val="branch"/>
          <dgm:animLvl val="lvl"/>
          <dgm:resizeHandles val="exact"/>
        </dgm:presLayoutVars>
      </dgm:prSet>
      <dgm:spPr/>
      <dgm:t>
        <a:bodyPr/>
        <a:lstStyle/>
        <a:p>
          <a:endParaRPr lang="en-US"/>
        </a:p>
      </dgm:t>
    </dgm:pt>
    <dgm:pt modelId="{DBDA5E89-F70D-4B45-9299-9D0A5EEE85CD}" type="pres">
      <dgm:prSet presAssocID="{E59AF91C-5FBC-DB43-83E0-7DE6D53C652B}" presName="root1" presStyleCnt="0"/>
      <dgm:spPr/>
    </dgm:pt>
    <dgm:pt modelId="{D514984F-CCAC-FA46-BA8D-A03920D3A67C}" type="pres">
      <dgm:prSet presAssocID="{E59AF91C-5FBC-DB43-83E0-7DE6D53C652B}" presName="LevelOneTextNode" presStyleLbl="node0" presStyleIdx="0" presStyleCnt="1" custLinFactNeighborX="1891" custLinFactNeighborY="91">
        <dgm:presLayoutVars>
          <dgm:chPref val="3"/>
        </dgm:presLayoutVars>
      </dgm:prSet>
      <dgm:spPr/>
      <dgm:t>
        <a:bodyPr/>
        <a:lstStyle/>
        <a:p>
          <a:endParaRPr lang="en-US"/>
        </a:p>
      </dgm:t>
    </dgm:pt>
    <dgm:pt modelId="{23599708-99F7-1342-9591-67AB7B17CC92}" type="pres">
      <dgm:prSet presAssocID="{E59AF91C-5FBC-DB43-83E0-7DE6D53C652B}" presName="level2hierChild" presStyleCnt="0"/>
      <dgm:spPr/>
    </dgm:pt>
    <dgm:pt modelId="{E230C45E-6991-2045-A13F-9D4C2C00AEA6}" type="pres">
      <dgm:prSet presAssocID="{5F8E5A47-FDE2-BB48-AA64-2B69981CCF91}" presName="conn2-1" presStyleLbl="parChTrans1D2" presStyleIdx="0" presStyleCnt="2"/>
      <dgm:spPr/>
      <dgm:t>
        <a:bodyPr/>
        <a:lstStyle/>
        <a:p>
          <a:endParaRPr lang="en-US"/>
        </a:p>
      </dgm:t>
    </dgm:pt>
    <dgm:pt modelId="{C09D81DD-BAFD-8448-9B8B-4DAFF2B46EAC}" type="pres">
      <dgm:prSet presAssocID="{5F8E5A47-FDE2-BB48-AA64-2B69981CCF91}" presName="connTx" presStyleLbl="parChTrans1D2" presStyleIdx="0" presStyleCnt="2"/>
      <dgm:spPr/>
      <dgm:t>
        <a:bodyPr/>
        <a:lstStyle/>
        <a:p>
          <a:endParaRPr lang="en-US"/>
        </a:p>
      </dgm:t>
    </dgm:pt>
    <dgm:pt modelId="{EA301FDC-2913-2447-A5FF-22E68657395E}" type="pres">
      <dgm:prSet presAssocID="{043074EE-648E-8E49-8828-2395738A6CD3}" presName="root2" presStyleCnt="0"/>
      <dgm:spPr/>
    </dgm:pt>
    <dgm:pt modelId="{2E614A31-D9B6-A546-82A7-EF6E66909933}" type="pres">
      <dgm:prSet presAssocID="{043074EE-648E-8E49-8828-2395738A6CD3}" presName="LevelTwoTextNode" presStyleLbl="node2" presStyleIdx="0" presStyleCnt="2">
        <dgm:presLayoutVars>
          <dgm:chPref val="3"/>
        </dgm:presLayoutVars>
      </dgm:prSet>
      <dgm:spPr/>
      <dgm:t>
        <a:bodyPr/>
        <a:lstStyle/>
        <a:p>
          <a:endParaRPr lang="en-US"/>
        </a:p>
      </dgm:t>
    </dgm:pt>
    <dgm:pt modelId="{0999E4DA-8A2F-9249-9456-8FC1924BEC68}" type="pres">
      <dgm:prSet presAssocID="{043074EE-648E-8E49-8828-2395738A6CD3}" presName="level3hierChild" presStyleCnt="0"/>
      <dgm:spPr/>
    </dgm:pt>
    <dgm:pt modelId="{360C4425-A7D4-9D4A-A8E0-AD355086308F}" type="pres">
      <dgm:prSet presAssocID="{0D79B1EA-E29A-F244-8B1C-E5B4BDF58106}" presName="conn2-1" presStyleLbl="parChTrans1D2" presStyleIdx="1" presStyleCnt="2"/>
      <dgm:spPr/>
      <dgm:t>
        <a:bodyPr/>
        <a:lstStyle/>
        <a:p>
          <a:endParaRPr lang="en-US"/>
        </a:p>
      </dgm:t>
    </dgm:pt>
    <dgm:pt modelId="{0665D504-5DC3-C44A-B946-2538B955A1E9}" type="pres">
      <dgm:prSet presAssocID="{0D79B1EA-E29A-F244-8B1C-E5B4BDF58106}" presName="connTx" presStyleLbl="parChTrans1D2" presStyleIdx="1" presStyleCnt="2"/>
      <dgm:spPr/>
      <dgm:t>
        <a:bodyPr/>
        <a:lstStyle/>
        <a:p>
          <a:endParaRPr lang="en-US"/>
        </a:p>
      </dgm:t>
    </dgm:pt>
    <dgm:pt modelId="{DE05CB69-740B-C447-84F6-EB28ED0FADCF}" type="pres">
      <dgm:prSet presAssocID="{59CF3A0C-CE14-244D-9109-A18891FDACF0}" presName="root2" presStyleCnt="0"/>
      <dgm:spPr/>
    </dgm:pt>
    <dgm:pt modelId="{1762CAAB-1542-7A41-88B1-8E086436392F}" type="pres">
      <dgm:prSet presAssocID="{59CF3A0C-CE14-244D-9109-A18891FDACF0}" presName="LevelTwoTextNode" presStyleLbl="node2" presStyleIdx="1" presStyleCnt="2">
        <dgm:presLayoutVars>
          <dgm:chPref val="3"/>
        </dgm:presLayoutVars>
      </dgm:prSet>
      <dgm:spPr/>
      <dgm:t>
        <a:bodyPr/>
        <a:lstStyle/>
        <a:p>
          <a:endParaRPr lang="en-US"/>
        </a:p>
      </dgm:t>
    </dgm:pt>
    <dgm:pt modelId="{C823E421-BD14-494E-8A4D-CA24BD6FD3FB}" type="pres">
      <dgm:prSet presAssocID="{59CF3A0C-CE14-244D-9109-A18891FDACF0}" presName="level3hierChild" presStyleCnt="0"/>
      <dgm:spPr/>
    </dgm:pt>
  </dgm:ptLst>
  <dgm:cxnLst>
    <dgm:cxn modelId="{CC3E09D0-30AC-C349-90DC-77C8D17EAB73}" type="presOf" srcId="{043074EE-648E-8E49-8828-2395738A6CD3}" destId="{2E614A31-D9B6-A546-82A7-EF6E66909933}" srcOrd="0" destOrd="0" presId="urn:microsoft.com/office/officeart/2005/8/layout/hierarchy2"/>
    <dgm:cxn modelId="{70E4216B-ADE6-0A40-AF64-48674B735AD5}" type="presOf" srcId="{0D79B1EA-E29A-F244-8B1C-E5B4BDF58106}" destId="{0665D504-5DC3-C44A-B946-2538B955A1E9}" srcOrd="1" destOrd="0" presId="urn:microsoft.com/office/officeart/2005/8/layout/hierarchy2"/>
    <dgm:cxn modelId="{16A8FFC8-5C38-3E44-82FF-15828143A54A}" type="presOf" srcId="{59CF3A0C-CE14-244D-9109-A18891FDACF0}" destId="{1762CAAB-1542-7A41-88B1-8E086436392F}" srcOrd="0" destOrd="0" presId="urn:microsoft.com/office/officeart/2005/8/layout/hierarchy2"/>
    <dgm:cxn modelId="{BD70CF55-EDA1-5447-8DAD-7125307490F5}" type="presOf" srcId="{5F8E5A47-FDE2-BB48-AA64-2B69981CCF91}" destId="{C09D81DD-BAFD-8448-9B8B-4DAFF2B46EAC}" srcOrd="1" destOrd="0" presId="urn:microsoft.com/office/officeart/2005/8/layout/hierarchy2"/>
    <dgm:cxn modelId="{2BF3D904-140C-A34E-9732-C4F079811192}" type="presOf" srcId="{E59AF91C-5FBC-DB43-83E0-7DE6D53C652B}" destId="{D514984F-CCAC-FA46-BA8D-A03920D3A67C}" srcOrd="0" destOrd="0" presId="urn:microsoft.com/office/officeart/2005/8/layout/hierarchy2"/>
    <dgm:cxn modelId="{2325824E-5711-6F49-8C48-7696A7711F3C}" srcId="{E59AF91C-5FBC-DB43-83E0-7DE6D53C652B}" destId="{59CF3A0C-CE14-244D-9109-A18891FDACF0}" srcOrd="1" destOrd="0" parTransId="{0D79B1EA-E29A-F244-8B1C-E5B4BDF58106}" sibTransId="{ADCAAEFE-F2F8-8545-8595-C703636562DC}"/>
    <dgm:cxn modelId="{48665D55-7C38-6C4E-AFD0-34F78C5094A7}" srcId="{83A49349-73A0-7945-8A6B-5DB75DB40940}" destId="{E59AF91C-5FBC-DB43-83E0-7DE6D53C652B}" srcOrd="0" destOrd="0" parTransId="{AEC4845D-C969-8F49-A0ED-A1E4FD3DB1F5}" sibTransId="{BB339458-151E-3D44-8267-DF2699B7BCD2}"/>
    <dgm:cxn modelId="{00CE87A8-5779-804F-9668-5ED94FD11A51}" type="presOf" srcId="{0D79B1EA-E29A-F244-8B1C-E5B4BDF58106}" destId="{360C4425-A7D4-9D4A-A8E0-AD355086308F}" srcOrd="0" destOrd="0" presId="urn:microsoft.com/office/officeart/2005/8/layout/hierarchy2"/>
    <dgm:cxn modelId="{DB444971-B1CA-3644-989A-063EE05CEB73}" type="presOf" srcId="{5F8E5A47-FDE2-BB48-AA64-2B69981CCF91}" destId="{E230C45E-6991-2045-A13F-9D4C2C00AEA6}" srcOrd="0" destOrd="0" presId="urn:microsoft.com/office/officeart/2005/8/layout/hierarchy2"/>
    <dgm:cxn modelId="{543B221A-1377-8F49-989A-E662EB0149F7}" srcId="{E59AF91C-5FBC-DB43-83E0-7DE6D53C652B}" destId="{043074EE-648E-8E49-8828-2395738A6CD3}" srcOrd="0" destOrd="0" parTransId="{5F8E5A47-FDE2-BB48-AA64-2B69981CCF91}" sibTransId="{48CCF090-D39C-444E-AC22-07497CCFDAA7}"/>
    <dgm:cxn modelId="{AAC7A3F2-2D5A-BD4C-8274-7092C70DFF62}" type="presOf" srcId="{83A49349-73A0-7945-8A6B-5DB75DB40940}" destId="{483D4B34-C721-C54E-BC46-8C30F998D894}" srcOrd="0" destOrd="0" presId="urn:microsoft.com/office/officeart/2005/8/layout/hierarchy2"/>
    <dgm:cxn modelId="{625E07EC-478B-D74D-8FDB-BC396840BE5E}" type="presParOf" srcId="{483D4B34-C721-C54E-BC46-8C30F998D894}" destId="{DBDA5E89-F70D-4B45-9299-9D0A5EEE85CD}" srcOrd="0" destOrd="0" presId="urn:microsoft.com/office/officeart/2005/8/layout/hierarchy2"/>
    <dgm:cxn modelId="{61E91A0A-AA8E-CE4B-B501-47E7757AECA2}" type="presParOf" srcId="{DBDA5E89-F70D-4B45-9299-9D0A5EEE85CD}" destId="{D514984F-CCAC-FA46-BA8D-A03920D3A67C}" srcOrd="0" destOrd="0" presId="urn:microsoft.com/office/officeart/2005/8/layout/hierarchy2"/>
    <dgm:cxn modelId="{EFCADDDF-90C7-564B-B731-002C5C9DFCE0}" type="presParOf" srcId="{DBDA5E89-F70D-4B45-9299-9D0A5EEE85CD}" destId="{23599708-99F7-1342-9591-67AB7B17CC92}" srcOrd="1" destOrd="0" presId="urn:microsoft.com/office/officeart/2005/8/layout/hierarchy2"/>
    <dgm:cxn modelId="{422095FF-DDD4-3944-BB66-ABB0881F27D0}" type="presParOf" srcId="{23599708-99F7-1342-9591-67AB7B17CC92}" destId="{E230C45E-6991-2045-A13F-9D4C2C00AEA6}" srcOrd="0" destOrd="0" presId="urn:microsoft.com/office/officeart/2005/8/layout/hierarchy2"/>
    <dgm:cxn modelId="{16CA257D-7113-7945-8D19-C834E2E476FA}" type="presParOf" srcId="{E230C45E-6991-2045-A13F-9D4C2C00AEA6}" destId="{C09D81DD-BAFD-8448-9B8B-4DAFF2B46EAC}" srcOrd="0" destOrd="0" presId="urn:microsoft.com/office/officeart/2005/8/layout/hierarchy2"/>
    <dgm:cxn modelId="{334C207A-1259-1047-88D4-F9E491EE9CAC}" type="presParOf" srcId="{23599708-99F7-1342-9591-67AB7B17CC92}" destId="{EA301FDC-2913-2447-A5FF-22E68657395E}" srcOrd="1" destOrd="0" presId="urn:microsoft.com/office/officeart/2005/8/layout/hierarchy2"/>
    <dgm:cxn modelId="{84B3D7F9-C448-924B-BAD9-DD596D38B774}" type="presParOf" srcId="{EA301FDC-2913-2447-A5FF-22E68657395E}" destId="{2E614A31-D9B6-A546-82A7-EF6E66909933}" srcOrd="0" destOrd="0" presId="urn:microsoft.com/office/officeart/2005/8/layout/hierarchy2"/>
    <dgm:cxn modelId="{7F33EC3E-AB72-514E-8157-EE0F4902F99F}" type="presParOf" srcId="{EA301FDC-2913-2447-A5FF-22E68657395E}" destId="{0999E4DA-8A2F-9249-9456-8FC1924BEC68}" srcOrd="1" destOrd="0" presId="urn:microsoft.com/office/officeart/2005/8/layout/hierarchy2"/>
    <dgm:cxn modelId="{617DFD8F-2970-5943-8330-18C385F26F7A}" type="presParOf" srcId="{23599708-99F7-1342-9591-67AB7B17CC92}" destId="{360C4425-A7D4-9D4A-A8E0-AD355086308F}" srcOrd="2" destOrd="0" presId="urn:microsoft.com/office/officeart/2005/8/layout/hierarchy2"/>
    <dgm:cxn modelId="{B3D0727F-02CB-D747-A4A0-0FA5B8BE1255}" type="presParOf" srcId="{360C4425-A7D4-9D4A-A8E0-AD355086308F}" destId="{0665D504-5DC3-C44A-B946-2538B955A1E9}" srcOrd="0" destOrd="0" presId="urn:microsoft.com/office/officeart/2005/8/layout/hierarchy2"/>
    <dgm:cxn modelId="{86938F82-038D-F446-86B0-3A96816FEBA4}" type="presParOf" srcId="{23599708-99F7-1342-9591-67AB7B17CC92}" destId="{DE05CB69-740B-C447-84F6-EB28ED0FADCF}" srcOrd="3" destOrd="0" presId="urn:microsoft.com/office/officeart/2005/8/layout/hierarchy2"/>
    <dgm:cxn modelId="{CC9CFDB2-99FA-3641-8D47-3E042DEC82DE}" type="presParOf" srcId="{DE05CB69-740B-C447-84F6-EB28ED0FADCF}" destId="{1762CAAB-1542-7A41-88B1-8E086436392F}" srcOrd="0" destOrd="0" presId="urn:microsoft.com/office/officeart/2005/8/layout/hierarchy2"/>
    <dgm:cxn modelId="{CF6782DE-E102-5D4E-A257-0B74C060DB7D}" type="presParOf" srcId="{DE05CB69-740B-C447-84F6-EB28ED0FADCF}" destId="{C823E421-BD14-494E-8A4D-CA24BD6FD3F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A49349-73A0-7945-8A6B-5DB75DB4094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E59AF91C-5FBC-DB43-83E0-7DE6D53C652B}">
      <dgm:prSet phldrT="[Text]" custT="1"/>
      <dgm:spPr/>
      <dgm:t>
        <a:bodyPr/>
        <a:lstStyle/>
        <a:p>
          <a:r>
            <a:rPr lang="en-US" sz="3600" dirty="0" smtClean="0"/>
            <a:t>Checking Compulsions</a:t>
          </a:r>
          <a:endParaRPr lang="en-US" sz="3600" dirty="0"/>
        </a:p>
      </dgm:t>
    </dgm:pt>
    <dgm:pt modelId="{AEC4845D-C969-8F49-A0ED-A1E4FD3DB1F5}" type="parTrans" cxnId="{48665D55-7C38-6C4E-AFD0-34F78C5094A7}">
      <dgm:prSet/>
      <dgm:spPr/>
      <dgm:t>
        <a:bodyPr/>
        <a:lstStyle/>
        <a:p>
          <a:endParaRPr lang="en-US"/>
        </a:p>
      </dgm:t>
    </dgm:pt>
    <dgm:pt modelId="{BB339458-151E-3D44-8267-DF2699B7BCD2}" type="sibTrans" cxnId="{48665D55-7C38-6C4E-AFD0-34F78C5094A7}">
      <dgm:prSet/>
      <dgm:spPr/>
      <dgm:t>
        <a:bodyPr/>
        <a:lstStyle/>
        <a:p>
          <a:endParaRPr lang="en-US"/>
        </a:p>
      </dgm:t>
    </dgm:pt>
    <dgm:pt modelId="{043074EE-648E-8E49-8828-2395738A6CD3}">
      <dgm:prSet phldrT="[Text]" custT="1"/>
      <dgm:spPr/>
      <dgm:t>
        <a:bodyPr/>
        <a:lstStyle/>
        <a:p>
          <a:r>
            <a:rPr lang="en-US" sz="3600" dirty="0" smtClean="0"/>
            <a:t>Step 1: Anxiety</a:t>
          </a:r>
          <a:endParaRPr lang="en-US" sz="3600" dirty="0"/>
        </a:p>
      </dgm:t>
    </dgm:pt>
    <dgm:pt modelId="{5F8E5A47-FDE2-BB48-AA64-2B69981CCF91}" type="parTrans" cxnId="{543B221A-1377-8F49-989A-E662EB0149F7}">
      <dgm:prSet/>
      <dgm:spPr/>
      <dgm:t>
        <a:bodyPr/>
        <a:lstStyle/>
        <a:p>
          <a:endParaRPr lang="en-US"/>
        </a:p>
      </dgm:t>
    </dgm:pt>
    <dgm:pt modelId="{48CCF090-D39C-444E-AC22-07497CCFDAA7}" type="sibTrans" cxnId="{543B221A-1377-8F49-989A-E662EB0149F7}">
      <dgm:prSet/>
      <dgm:spPr/>
      <dgm:t>
        <a:bodyPr/>
        <a:lstStyle/>
        <a:p>
          <a:endParaRPr lang="en-US"/>
        </a:p>
      </dgm:t>
    </dgm:pt>
    <dgm:pt modelId="{59CF3A0C-CE14-244D-9109-A18891FDACF0}">
      <dgm:prSet phldrT="[Text]" custT="1"/>
      <dgm:spPr/>
      <dgm:t>
        <a:bodyPr/>
        <a:lstStyle/>
        <a:p>
          <a:r>
            <a:rPr lang="en-US" sz="3600" dirty="0" smtClean="0"/>
            <a:t>Step 2: Disgust/NA</a:t>
          </a:r>
          <a:endParaRPr lang="en-US" sz="3600" dirty="0"/>
        </a:p>
      </dgm:t>
    </dgm:pt>
    <dgm:pt modelId="{0D79B1EA-E29A-F244-8B1C-E5B4BDF58106}" type="parTrans" cxnId="{2325824E-5711-6F49-8C48-7696A7711F3C}">
      <dgm:prSet/>
      <dgm:spPr/>
      <dgm:t>
        <a:bodyPr/>
        <a:lstStyle/>
        <a:p>
          <a:endParaRPr lang="en-US"/>
        </a:p>
      </dgm:t>
    </dgm:pt>
    <dgm:pt modelId="{ADCAAEFE-F2F8-8545-8595-C703636562DC}" type="sibTrans" cxnId="{2325824E-5711-6F49-8C48-7696A7711F3C}">
      <dgm:prSet/>
      <dgm:spPr/>
      <dgm:t>
        <a:bodyPr/>
        <a:lstStyle/>
        <a:p>
          <a:endParaRPr lang="en-US"/>
        </a:p>
      </dgm:t>
    </dgm:pt>
    <dgm:pt modelId="{483D4B34-C721-C54E-BC46-8C30F998D894}" type="pres">
      <dgm:prSet presAssocID="{83A49349-73A0-7945-8A6B-5DB75DB40940}" presName="diagram" presStyleCnt="0">
        <dgm:presLayoutVars>
          <dgm:chPref val="1"/>
          <dgm:dir val="rev"/>
          <dgm:animOne val="branch"/>
          <dgm:animLvl val="lvl"/>
          <dgm:resizeHandles val="exact"/>
        </dgm:presLayoutVars>
      </dgm:prSet>
      <dgm:spPr/>
      <dgm:t>
        <a:bodyPr/>
        <a:lstStyle/>
        <a:p>
          <a:endParaRPr lang="en-US"/>
        </a:p>
      </dgm:t>
    </dgm:pt>
    <dgm:pt modelId="{DBDA5E89-F70D-4B45-9299-9D0A5EEE85CD}" type="pres">
      <dgm:prSet presAssocID="{E59AF91C-5FBC-DB43-83E0-7DE6D53C652B}" presName="root1" presStyleCnt="0"/>
      <dgm:spPr/>
    </dgm:pt>
    <dgm:pt modelId="{D514984F-CCAC-FA46-BA8D-A03920D3A67C}" type="pres">
      <dgm:prSet presAssocID="{E59AF91C-5FBC-DB43-83E0-7DE6D53C652B}" presName="LevelOneTextNode" presStyleLbl="node0" presStyleIdx="0" presStyleCnt="1" custLinFactNeighborX="1891" custLinFactNeighborY="91">
        <dgm:presLayoutVars>
          <dgm:chPref val="3"/>
        </dgm:presLayoutVars>
      </dgm:prSet>
      <dgm:spPr/>
      <dgm:t>
        <a:bodyPr/>
        <a:lstStyle/>
        <a:p>
          <a:endParaRPr lang="en-US"/>
        </a:p>
      </dgm:t>
    </dgm:pt>
    <dgm:pt modelId="{23599708-99F7-1342-9591-67AB7B17CC92}" type="pres">
      <dgm:prSet presAssocID="{E59AF91C-5FBC-DB43-83E0-7DE6D53C652B}" presName="level2hierChild" presStyleCnt="0"/>
      <dgm:spPr/>
    </dgm:pt>
    <dgm:pt modelId="{E230C45E-6991-2045-A13F-9D4C2C00AEA6}" type="pres">
      <dgm:prSet presAssocID="{5F8E5A47-FDE2-BB48-AA64-2B69981CCF91}" presName="conn2-1" presStyleLbl="parChTrans1D2" presStyleIdx="0" presStyleCnt="2"/>
      <dgm:spPr/>
      <dgm:t>
        <a:bodyPr/>
        <a:lstStyle/>
        <a:p>
          <a:endParaRPr lang="en-US"/>
        </a:p>
      </dgm:t>
    </dgm:pt>
    <dgm:pt modelId="{C09D81DD-BAFD-8448-9B8B-4DAFF2B46EAC}" type="pres">
      <dgm:prSet presAssocID="{5F8E5A47-FDE2-BB48-AA64-2B69981CCF91}" presName="connTx" presStyleLbl="parChTrans1D2" presStyleIdx="0" presStyleCnt="2"/>
      <dgm:spPr/>
      <dgm:t>
        <a:bodyPr/>
        <a:lstStyle/>
        <a:p>
          <a:endParaRPr lang="en-US"/>
        </a:p>
      </dgm:t>
    </dgm:pt>
    <dgm:pt modelId="{EA301FDC-2913-2447-A5FF-22E68657395E}" type="pres">
      <dgm:prSet presAssocID="{043074EE-648E-8E49-8828-2395738A6CD3}" presName="root2" presStyleCnt="0"/>
      <dgm:spPr/>
    </dgm:pt>
    <dgm:pt modelId="{2E614A31-D9B6-A546-82A7-EF6E66909933}" type="pres">
      <dgm:prSet presAssocID="{043074EE-648E-8E49-8828-2395738A6CD3}" presName="LevelTwoTextNode" presStyleLbl="node2" presStyleIdx="0" presStyleCnt="2">
        <dgm:presLayoutVars>
          <dgm:chPref val="3"/>
        </dgm:presLayoutVars>
      </dgm:prSet>
      <dgm:spPr/>
      <dgm:t>
        <a:bodyPr/>
        <a:lstStyle/>
        <a:p>
          <a:endParaRPr lang="en-US"/>
        </a:p>
      </dgm:t>
    </dgm:pt>
    <dgm:pt modelId="{0999E4DA-8A2F-9249-9456-8FC1924BEC68}" type="pres">
      <dgm:prSet presAssocID="{043074EE-648E-8E49-8828-2395738A6CD3}" presName="level3hierChild" presStyleCnt="0"/>
      <dgm:spPr/>
    </dgm:pt>
    <dgm:pt modelId="{360C4425-A7D4-9D4A-A8E0-AD355086308F}" type="pres">
      <dgm:prSet presAssocID="{0D79B1EA-E29A-F244-8B1C-E5B4BDF58106}" presName="conn2-1" presStyleLbl="parChTrans1D2" presStyleIdx="1" presStyleCnt="2"/>
      <dgm:spPr/>
      <dgm:t>
        <a:bodyPr/>
        <a:lstStyle/>
        <a:p>
          <a:endParaRPr lang="en-US"/>
        </a:p>
      </dgm:t>
    </dgm:pt>
    <dgm:pt modelId="{0665D504-5DC3-C44A-B946-2538B955A1E9}" type="pres">
      <dgm:prSet presAssocID="{0D79B1EA-E29A-F244-8B1C-E5B4BDF58106}" presName="connTx" presStyleLbl="parChTrans1D2" presStyleIdx="1" presStyleCnt="2"/>
      <dgm:spPr/>
      <dgm:t>
        <a:bodyPr/>
        <a:lstStyle/>
        <a:p>
          <a:endParaRPr lang="en-US"/>
        </a:p>
      </dgm:t>
    </dgm:pt>
    <dgm:pt modelId="{DE05CB69-740B-C447-84F6-EB28ED0FADCF}" type="pres">
      <dgm:prSet presAssocID="{59CF3A0C-CE14-244D-9109-A18891FDACF0}" presName="root2" presStyleCnt="0"/>
      <dgm:spPr/>
    </dgm:pt>
    <dgm:pt modelId="{1762CAAB-1542-7A41-88B1-8E086436392F}" type="pres">
      <dgm:prSet presAssocID="{59CF3A0C-CE14-244D-9109-A18891FDACF0}" presName="LevelTwoTextNode" presStyleLbl="node2" presStyleIdx="1" presStyleCnt="2">
        <dgm:presLayoutVars>
          <dgm:chPref val="3"/>
        </dgm:presLayoutVars>
      </dgm:prSet>
      <dgm:spPr/>
      <dgm:t>
        <a:bodyPr/>
        <a:lstStyle/>
        <a:p>
          <a:endParaRPr lang="en-US"/>
        </a:p>
      </dgm:t>
    </dgm:pt>
    <dgm:pt modelId="{C823E421-BD14-494E-8A4D-CA24BD6FD3FB}" type="pres">
      <dgm:prSet presAssocID="{59CF3A0C-CE14-244D-9109-A18891FDACF0}" presName="level3hierChild" presStyleCnt="0"/>
      <dgm:spPr/>
    </dgm:pt>
  </dgm:ptLst>
  <dgm:cxnLst>
    <dgm:cxn modelId="{6568FE59-3C85-4331-8BC6-077225DC90BC}" type="presOf" srcId="{5F8E5A47-FDE2-BB48-AA64-2B69981CCF91}" destId="{C09D81DD-BAFD-8448-9B8B-4DAFF2B46EAC}" srcOrd="1" destOrd="0" presId="urn:microsoft.com/office/officeart/2005/8/layout/hierarchy2"/>
    <dgm:cxn modelId="{683D3ECB-AD9A-4AD9-BCE4-FEAF8A56C42E}" type="presOf" srcId="{5F8E5A47-FDE2-BB48-AA64-2B69981CCF91}" destId="{E230C45E-6991-2045-A13F-9D4C2C00AEA6}" srcOrd="0" destOrd="0" presId="urn:microsoft.com/office/officeart/2005/8/layout/hierarchy2"/>
    <dgm:cxn modelId="{B254FB39-03DE-42D8-9ACA-440FE23EE41B}" type="presOf" srcId="{59CF3A0C-CE14-244D-9109-A18891FDACF0}" destId="{1762CAAB-1542-7A41-88B1-8E086436392F}" srcOrd="0" destOrd="0" presId="urn:microsoft.com/office/officeart/2005/8/layout/hierarchy2"/>
    <dgm:cxn modelId="{8B37CCFC-934F-4E84-91C7-DB309CEFC992}" type="presOf" srcId="{0D79B1EA-E29A-F244-8B1C-E5B4BDF58106}" destId="{360C4425-A7D4-9D4A-A8E0-AD355086308F}" srcOrd="0" destOrd="0" presId="urn:microsoft.com/office/officeart/2005/8/layout/hierarchy2"/>
    <dgm:cxn modelId="{3EE41A09-20A9-46A3-AFCC-C9439517B73F}" type="presOf" srcId="{043074EE-648E-8E49-8828-2395738A6CD3}" destId="{2E614A31-D9B6-A546-82A7-EF6E66909933}" srcOrd="0" destOrd="0" presId="urn:microsoft.com/office/officeart/2005/8/layout/hierarchy2"/>
    <dgm:cxn modelId="{2325824E-5711-6F49-8C48-7696A7711F3C}" srcId="{E59AF91C-5FBC-DB43-83E0-7DE6D53C652B}" destId="{59CF3A0C-CE14-244D-9109-A18891FDACF0}" srcOrd="1" destOrd="0" parTransId="{0D79B1EA-E29A-F244-8B1C-E5B4BDF58106}" sibTransId="{ADCAAEFE-F2F8-8545-8595-C703636562DC}"/>
    <dgm:cxn modelId="{48665D55-7C38-6C4E-AFD0-34F78C5094A7}" srcId="{83A49349-73A0-7945-8A6B-5DB75DB40940}" destId="{E59AF91C-5FBC-DB43-83E0-7DE6D53C652B}" srcOrd="0" destOrd="0" parTransId="{AEC4845D-C969-8F49-A0ED-A1E4FD3DB1F5}" sibTransId="{BB339458-151E-3D44-8267-DF2699B7BCD2}"/>
    <dgm:cxn modelId="{543B221A-1377-8F49-989A-E662EB0149F7}" srcId="{E59AF91C-5FBC-DB43-83E0-7DE6D53C652B}" destId="{043074EE-648E-8E49-8828-2395738A6CD3}" srcOrd="0" destOrd="0" parTransId="{5F8E5A47-FDE2-BB48-AA64-2B69981CCF91}" sibTransId="{48CCF090-D39C-444E-AC22-07497CCFDAA7}"/>
    <dgm:cxn modelId="{22F0995A-2192-4689-A346-63D8CDFA5F6A}" type="presOf" srcId="{E59AF91C-5FBC-DB43-83E0-7DE6D53C652B}" destId="{D514984F-CCAC-FA46-BA8D-A03920D3A67C}" srcOrd="0" destOrd="0" presId="urn:microsoft.com/office/officeart/2005/8/layout/hierarchy2"/>
    <dgm:cxn modelId="{24B1D4AF-0192-49E3-8F7A-6093902DB397}" type="presOf" srcId="{0D79B1EA-E29A-F244-8B1C-E5B4BDF58106}" destId="{0665D504-5DC3-C44A-B946-2538B955A1E9}" srcOrd="1" destOrd="0" presId="urn:microsoft.com/office/officeart/2005/8/layout/hierarchy2"/>
    <dgm:cxn modelId="{B52777EF-9DEE-4248-A653-C6BFBB85211C}" type="presOf" srcId="{83A49349-73A0-7945-8A6B-5DB75DB40940}" destId="{483D4B34-C721-C54E-BC46-8C30F998D894}" srcOrd="0" destOrd="0" presId="urn:microsoft.com/office/officeart/2005/8/layout/hierarchy2"/>
    <dgm:cxn modelId="{CDF59CC9-102C-4B34-B655-09C15A6A7ED1}" type="presParOf" srcId="{483D4B34-C721-C54E-BC46-8C30F998D894}" destId="{DBDA5E89-F70D-4B45-9299-9D0A5EEE85CD}" srcOrd="0" destOrd="0" presId="urn:microsoft.com/office/officeart/2005/8/layout/hierarchy2"/>
    <dgm:cxn modelId="{FAB5B779-273F-45FB-B9EE-91FC13D30BE7}" type="presParOf" srcId="{DBDA5E89-F70D-4B45-9299-9D0A5EEE85CD}" destId="{D514984F-CCAC-FA46-BA8D-A03920D3A67C}" srcOrd="0" destOrd="0" presId="urn:microsoft.com/office/officeart/2005/8/layout/hierarchy2"/>
    <dgm:cxn modelId="{DAD0C10D-1749-4AE6-9D94-0AD36DFE3CDB}" type="presParOf" srcId="{DBDA5E89-F70D-4B45-9299-9D0A5EEE85CD}" destId="{23599708-99F7-1342-9591-67AB7B17CC92}" srcOrd="1" destOrd="0" presId="urn:microsoft.com/office/officeart/2005/8/layout/hierarchy2"/>
    <dgm:cxn modelId="{D5E56B1C-C164-4AC4-9620-1389FE471621}" type="presParOf" srcId="{23599708-99F7-1342-9591-67AB7B17CC92}" destId="{E230C45E-6991-2045-A13F-9D4C2C00AEA6}" srcOrd="0" destOrd="0" presId="urn:microsoft.com/office/officeart/2005/8/layout/hierarchy2"/>
    <dgm:cxn modelId="{33974990-FB39-4F49-8789-73C5CFB79800}" type="presParOf" srcId="{E230C45E-6991-2045-A13F-9D4C2C00AEA6}" destId="{C09D81DD-BAFD-8448-9B8B-4DAFF2B46EAC}" srcOrd="0" destOrd="0" presId="urn:microsoft.com/office/officeart/2005/8/layout/hierarchy2"/>
    <dgm:cxn modelId="{864153DF-C186-4FE4-B8C9-1DE98641BA4F}" type="presParOf" srcId="{23599708-99F7-1342-9591-67AB7B17CC92}" destId="{EA301FDC-2913-2447-A5FF-22E68657395E}" srcOrd="1" destOrd="0" presId="urn:microsoft.com/office/officeart/2005/8/layout/hierarchy2"/>
    <dgm:cxn modelId="{0C203D6B-8C12-470F-8251-C27E96CA3B7C}" type="presParOf" srcId="{EA301FDC-2913-2447-A5FF-22E68657395E}" destId="{2E614A31-D9B6-A546-82A7-EF6E66909933}" srcOrd="0" destOrd="0" presId="urn:microsoft.com/office/officeart/2005/8/layout/hierarchy2"/>
    <dgm:cxn modelId="{6BAB6DB3-801D-4101-B25D-D3FA91B8DAE2}" type="presParOf" srcId="{EA301FDC-2913-2447-A5FF-22E68657395E}" destId="{0999E4DA-8A2F-9249-9456-8FC1924BEC68}" srcOrd="1" destOrd="0" presId="urn:microsoft.com/office/officeart/2005/8/layout/hierarchy2"/>
    <dgm:cxn modelId="{2ADF8EE4-25D3-4C70-B749-C3AEC19CF2EF}" type="presParOf" srcId="{23599708-99F7-1342-9591-67AB7B17CC92}" destId="{360C4425-A7D4-9D4A-A8E0-AD355086308F}" srcOrd="2" destOrd="0" presId="urn:microsoft.com/office/officeart/2005/8/layout/hierarchy2"/>
    <dgm:cxn modelId="{4856AEF6-917C-4D9B-9859-B87D33B17E28}" type="presParOf" srcId="{360C4425-A7D4-9D4A-A8E0-AD355086308F}" destId="{0665D504-5DC3-C44A-B946-2538B955A1E9}" srcOrd="0" destOrd="0" presId="urn:microsoft.com/office/officeart/2005/8/layout/hierarchy2"/>
    <dgm:cxn modelId="{4C0473C8-9B3C-443C-BCD9-8F760E9BBE7F}" type="presParOf" srcId="{23599708-99F7-1342-9591-67AB7B17CC92}" destId="{DE05CB69-740B-C447-84F6-EB28ED0FADCF}" srcOrd="3" destOrd="0" presId="urn:microsoft.com/office/officeart/2005/8/layout/hierarchy2"/>
    <dgm:cxn modelId="{8A189521-4586-4776-AFE0-38B7339FCE03}" type="presParOf" srcId="{DE05CB69-740B-C447-84F6-EB28ED0FADCF}" destId="{1762CAAB-1542-7A41-88B1-8E086436392F}" srcOrd="0" destOrd="0" presId="urn:microsoft.com/office/officeart/2005/8/layout/hierarchy2"/>
    <dgm:cxn modelId="{97DEDDC9-F2D7-4A09-844C-6D7DCA687D0E}" type="presParOf" srcId="{DE05CB69-740B-C447-84F6-EB28ED0FADCF}" destId="{C823E421-BD14-494E-8A4D-CA24BD6FD3F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4984F-CCAC-FA46-BA8D-A03920D3A67C}">
      <dsp:nvSpPr>
        <dsp:cNvPr id="0" name=""/>
        <dsp:cNvSpPr/>
      </dsp:nvSpPr>
      <dsp:spPr>
        <a:xfrm>
          <a:off x="4375814" y="162115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OBQ</a:t>
          </a:r>
          <a:endParaRPr lang="en-US" sz="3600" kern="1200" dirty="0"/>
        </a:p>
      </dsp:txBody>
      <dsp:txXfrm>
        <a:off x="4421538" y="1666878"/>
        <a:ext cx="3030817" cy="1469684"/>
      </dsp:txXfrm>
    </dsp:sp>
    <dsp:sp modelId="{E230C45E-6991-2045-A13F-9D4C2C00AEA6}">
      <dsp:nvSpPr>
        <dsp:cNvPr id="0" name=""/>
        <dsp:cNvSpPr/>
      </dsp:nvSpPr>
      <dsp:spPr>
        <a:xfrm rot="12808802">
          <a:off x="2997594" y="1957917"/>
          <a:ext cx="1502902" cy="58535"/>
        </a:xfrm>
        <a:custGeom>
          <a:avLst/>
          <a:gdLst/>
          <a:ahLst/>
          <a:cxnLst/>
          <a:rect l="0" t="0" r="0" b="0"/>
          <a:pathLst>
            <a:path>
              <a:moveTo>
                <a:pt x="0" y="29267"/>
              </a:moveTo>
              <a:lnTo>
                <a:pt x="1502902"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473" y="1949612"/>
        <a:ext cx="75145" cy="75145"/>
      </dsp:txXfrm>
    </dsp:sp>
    <dsp:sp modelId="{2E614A31-D9B6-A546-82A7-EF6E66909933}">
      <dsp:nvSpPr>
        <dsp:cNvPr id="0" name=""/>
        <dsp:cNvSpPr/>
      </dsp:nvSpPr>
      <dsp:spPr>
        <a:xfrm>
          <a:off x="11" y="792083"/>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1: Anxiety</a:t>
          </a:r>
          <a:endParaRPr lang="en-US" sz="3600" kern="1200" dirty="0"/>
        </a:p>
      </dsp:txBody>
      <dsp:txXfrm>
        <a:off x="45735" y="837807"/>
        <a:ext cx="3030817" cy="1469684"/>
      </dsp:txXfrm>
    </dsp:sp>
    <dsp:sp modelId="{360C4425-A7D4-9D4A-A8E0-AD355086308F}">
      <dsp:nvSpPr>
        <dsp:cNvPr id="0" name=""/>
        <dsp:cNvSpPr/>
      </dsp:nvSpPr>
      <dsp:spPr>
        <a:xfrm rot="8663202">
          <a:off x="2980655" y="2820568"/>
          <a:ext cx="1539090" cy="58535"/>
        </a:xfrm>
        <a:custGeom>
          <a:avLst/>
          <a:gdLst/>
          <a:ahLst/>
          <a:cxnLst/>
          <a:rect l="0" t="0" r="0" b="0"/>
          <a:pathLst>
            <a:path>
              <a:moveTo>
                <a:pt x="0" y="29267"/>
              </a:moveTo>
              <a:lnTo>
                <a:pt x="1539090"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723" y="2811358"/>
        <a:ext cx="76954" cy="76954"/>
      </dsp:txXfrm>
    </dsp:sp>
    <dsp:sp modelId="{1762CAAB-1542-7A41-88B1-8E086436392F}">
      <dsp:nvSpPr>
        <dsp:cNvPr id="0" name=""/>
        <dsp:cNvSpPr/>
      </dsp:nvSpPr>
      <dsp:spPr>
        <a:xfrm>
          <a:off x="2321" y="251738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2: Disgust/NA</a:t>
          </a:r>
          <a:endParaRPr lang="en-US" sz="3600" kern="1200" dirty="0"/>
        </a:p>
      </dsp:txBody>
      <dsp:txXfrm>
        <a:off x="48045" y="2563108"/>
        <a:ext cx="3030817" cy="1469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4984F-CCAC-FA46-BA8D-A03920D3A67C}">
      <dsp:nvSpPr>
        <dsp:cNvPr id="0" name=""/>
        <dsp:cNvSpPr/>
      </dsp:nvSpPr>
      <dsp:spPr>
        <a:xfrm>
          <a:off x="4375814" y="162115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Responsibility/ Threat</a:t>
          </a:r>
          <a:endParaRPr lang="en-US" sz="3600" kern="1200" dirty="0"/>
        </a:p>
      </dsp:txBody>
      <dsp:txXfrm>
        <a:off x="4421538" y="1666878"/>
        <a:ext cx="3030817" cy="1469684"/>
      </dsp:txXfrm>
    </dsp:sp>
    <dsp:sp modelId="{E230C45E-6991-2045-A13F-9D4C2C00AEA6}">
      <dsp:nvSpPr>
        <dsp:cNvPr id="0" name=""/>
        <dsp:cNvSpPr/>
      </dsp:nvSpPr>
      <dsp:spPr>
        <a:xfrm rot="12941952">
          <a:off x="2979827" y="1922917"/>
          <a:ext cx="1540746" cy="58535"/>
        </a:xfrm>
        <a:custGeom>
          <a:avLst/>
          <a:gdLst/>
          <a:ahLst/>
          <a:cxnLst/>
          <a:rect l="0" t="0" r="0" b="0"/>
          <a:pathLst>
            <a:path>
              <a:moveTo>
                <a:pt x="0" y="29267"/>
              </a:moveTo>
              <a:lnTo>
                <a:pt x="1540746"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682" y="1913666"/>
        <a:ext cx="77037" cy="77037"/>
      </dsp:txXfrm>
    </dsp:sp>
    <dsp:sp modelId="{2E614A31-D9B6-A546-82A7-EF6E66909933}">
      <dsp:nvSpPr>
        <dsp:cNvPr id="0" name=""/>
        <dsp:cNvSpPr/>
      </dsp:nvSpPr>
      <dsp:spPr>
        <a:xfrm>
          <a:off x="2321" y="722082"/>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1: Anxiety</a:t>
          </a:r>
          <a:endParaRPr lang="en-US" sz="3600" kern="1200" dirty="0"/>
        </a:p>
      </dsp:txBody>
      <dsp:txXfrm>
        <a:off x="48045" y="767806"/>
        <a:ext cx="3030817" cy="1469684"/>
      </dsp:txXfrm>
    </dsp:sp>
    <dsp:sp modelId="{360C4425-A7D4-9D4A-A8E0-AD355086308F}">
      <dsp:nvSpPr>
        <dsp:cNvPr id="0" name=""/>
        <dsp:cNvSpPr/>
      </dsp:nvSpPr>
      <dsp:spPr>
        <a:xfrm rot="8663202">
          <a:off x="2980655" y="2820568"/>
          <a:ext cx="1539090" cy="58535"/>
        </a:xfrm>
        <a:custGeom>
          <a:avLst/>
          <a:gdLst/>
          <a:ahLst/>
          <a:cxnLst/>
          <a:rect l="0" t="0" r="0" b="0"/>
          <a:pathLst>
            <a:path>
              <a:moveTo>
                <a:pt x="0" y="29267"/>
              </a:moveTo>
              <a:lnTo>
                <a:pt x="1539090"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723" y="2811358"/>
        <a:ext cx="76954" cy="76954"/>
      </dsp:txXfrm>
    </dsp:sp>
    <dsp:sp modelId="{1762CAAB-1542-7A41-88B1-8E086436392F}">
      <dsp:nvSpPr>
        <dsp:cNvPr id="0" name=""/>
        <dsp:cNvSpPr/>
      </dsp:nvSpPr>
      <dsp:spPr>
        <a:xfrm>
          <a:off x="2321" y="251738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2: Disgust/NA</a:t>
          </a:r>
          <a:endParaRPr lang="en-US" sz="3600" kern="1200" dirty="0"/>
        </a:p>
      </dsp:txBody>
      <dsp:txXfrm>
        <a:off x="48045" y="2563108"/>
        <a:ext cx="3030817" cy="1469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4984F-CCAC-FA46-BA8D-A03920D3A67C}">
      <dsp:nvSpPr>
        <dsp:cNvPr id="0" name=""/>
        <dsp:cNvSpPr/>
      </dsp:nvSpPr>
      <dsp:spPr>
        <a:xfrm>
          <a:off x="4375814" y="162115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Perfectionism/ Uncertainty</a:t>
          </a:r>
          <a:endParaRPr lang="en-US" sz="3600" kern="1200" dirty="0"/>
        </a:p>
      </dsp:txBody>
      <dsp:txXfrm>
        <a:off x="4421538" y="1666878"/>
        <a:ext cx="3030817" cy="1469684"/>
      </dsp:txXfrm>
    </dsp:sp>
    <dsp:sp modelId="{E230C45E-6991-2045-A13F-9D4C2C00AEA6}">
      <dsp:nvSpPr>
        <dsp:cNvPr id="0" name=""/>
        <dsp:cNvSpPr/>
      </dsp:nvSpPr>
      <dsp:spPr>
        <a:xfrm rot="12941952">
          <a:off x="2979827" y="1922917"/>
          <a:ext cx="1540746" cy="58535"/>
        </a:xfrm>
        <a:custGeom>
          <a:avLst/>
          <a:gdLst/>
          <a:ahLst/>
          <a:cxnLst/>
          <a:rect l="0" t="0" r="0" b="0"/>
          <a:pathLst>
            <a:path>
              <a:moveTo>
                <a:pt x="0" y="29267"/>
              </a:moveTo>
              <a:lnTo>
                <a:pt x="1540746"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682" y="1913666"/>
        <a:ext cx="77037" cy="77037"/>
      </dsp:txXfrm>
    </dsp:sp>
    <dsp:sp modelId="{2E614A31-D9B6-A546-82A7-EF6E66909933}">
      <dsp:nvSpPr>
        <dsp:cNvPr id="0" name=""/>
        <dsp:cNvSpPr/>
      </dsp:nvSpPr>
      <dsp:spPr>
        <a:xfrm>
          <a:off x="2321" y="722082"/>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1: Anxiety</a:t>
          </a:r>
          <a:endParaRPr lang="en-US" sz="3600" kern="1200" dirty="0"/>
        </a:p>
      </dsp:txBody>
      <dsp:txXfrm>
        <a:off x="48045" y="767806"/>
        <a:ext cx="3030817" cy="1469684"/>
      </dsp:txXfrm>
    </dsp:sp>
    <dsp:sp modelId="{360C4425-A7D4-9D4A-A8E0-AD355086308F}">
      <dsp:nvSpPr>
        <dsp:cNvPr id="0" name=""/>
        <dsp:cNvSpPr/>
      </dsp:nvSpPr>
      <dsp:spPr>
        <a:xfrm rot="8663202">
          <a:off x="2980655" y="2820568"/>
          <a:ext cx="1539090" cy="58535"/>
        </a:xfrm>
        <a:custGeom>
          <a:avLst/>
          <a:gdLst/>
          <a:ahLst/>
          <a:cxnLst/>
          <a:rect l="0" t="0" r="0" b="0"/>
          <a:pathLst>
            <a:path>
              <a:moveTo>
                <a:pt x="0" y="29267"/>
              </a:moveTo>
              <a:lnTo>
                <a:pt x="1539090"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723" y="2811358"/>
        <a:ext cx="76954" cy="76954"/>
      </dsp:txXfrm>
    </dsp:sp>
    <dsp:sp modelId="{1762CAAB-1542-7A41-88B1-8E086436392F}">
      <dsp:nvSpPr>
        <dsp:cNvPr id="0" name=""/>
        <dsp:cNvSpPr/>
      </dsp:nvSpPr>
      <dsp:spPr>
        <a:xfrm>
          <a:off x="2321" y="251738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2: Disgust/NA</a:t>
          </a:r>
          <a:endParaRPr lang="en-US" sz="3600" kern="1200" dirty="0"/>
        </a:p>
      </dsp:txBody>
      <dsp:txXfrm>
        <a:off x="48045" y="2563108"/>
        <a:ext cx="3030817" cy="14696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4984F-CCAC-FA46-BA8D-A03920D3A67C}">
      <dsp:nvSpPr>
        <dsp:cNvPr id="0" name=""/>
        <dsp:cNvSpPr/>
      </dsp:nvSpPr>
      <dsp:spPr>
        <a:xfrm>
          <a:off x="4375814" y="162115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Checking Compulsions</a:t>
          </a:r>
          <a:endParaRPr lang="en-US" sz="3600" kern="1200" dirty="0"/>
        </a:p>
      </dsp:txBody>
      <dsp:txXfrm>
        <a:off x="4421538" y="1666878"/>
        <a:ext cx="3030817" cy="1469684"/>
      </dsp:txXfrm>
    </dsp:sp>
    <dsp:sp modelId="{E230C45E-6991-2045-A13F-9D4C2C00AEA6}">
      <dsp:nvSpPr>
        <dsp:cNvPr id="0" name=""/>
        <dsp:cNvSpPr/>
      </dsp:nvSpPr>
      <dsp:spPr>
        <a:xfrm rot="12941952">
          <a:off x="2979827" y="1922917"/>
          <a:ext cx="1540746" cy="58535"/>
        </a:xfrm>
        <a:custGeom>
          <a:avLst/>
          <a:gdLst/>
          <a:ahLst/>
          <a:cxnLst/>
          <a:rect l="0" t="0" r="0" b="0"/>
          <a:pathLst>
            <a:path>
              <a:moveTo>
                <a:pt x="0" y="29267"/>
              </a:moveTo>
              <a:lnTo>
                <a:pt x="1540746"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682" y="1913666"/>
        <a:ext cx="77037" cy="77037"/>
      </dsp:txXfrm>
    </dsp:sp>
    <dsp:sp modelId="{2E614A31-D9B6-A546-82A7-EF6E66909933}">
      <dsp:nvSpPr>
        <dsp:cNvPr id="0" name=""/>
        <dsp:cNvSpPr/>
      </dsp:nvSpPr>
      <dsp:spPr>
        <a:xfrm>
          <a:off x="2321" y="722082"/>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1: Anxiety</a:t>
          </a:r>
          <a:endParaRPr lang="en-US" sz="3600" kern="1200" dirty="0"/>
        </a:p>
      </dsp:txBody>
      <dsp:txXfrm>
        <a:off x="48045" y="767806"/>
        <a:ext cx="3030817" cy="1469684"/>
      </dsp:txXfrm>
    </dsp:sp>
    <dsp:sp modelId="{360C4425-A7D4-9D4A-A8E0-AD355086308F}">
      <dsp:nvSpPr>
        <dsp:cNvPr id="0" name=""/>
        <dsp:cNvSpPr/>
      </dsp:nvSpPr>
      <dsp:spPr>
        <a:xfrm rot="8663202">
          <a:off x="2980655" y="2820568"/>
          <a:ext cx="1539090" cy="58535"/>
        </a:xfrm>
        <a:custGeom>
          <a:avLst/>
          <a:gdLst/>
          <a:ahLst/>
          <a:cxnLst/>
          <a:rect l="0" t="0" r="0" b="0"/>
          <a:pathLst>
            <a:path>
              <a:moveTo>
                <a:pt x="0" y="29267"/>
              </a:moveTo>
              <a:lnTo>
                <a:pt x="1539090" y="29267"/>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1723" y="2811358"/>
        <a:ext cx="76954" cy="76954"/>
      </dsp:txXfrm>
    </dsp:sp>
    <dsp:sp modelId="{1762CAAB-1542-7A41-88B1-8E086436392F}">
      <dsp:nvSpPr>
        <dsp:cNvPr id="0" name=""/>
        <dsp:cNvSpPr/>
      </dsp:nvSpPr>
      <dsp:spPr>
        <a:xfrm>
          <a:off x="2321" y="2517384"/>
          <a:ext cx="3122265" cy="156113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Step 2: Disgust/NA</a:t>
          </a:r>
          <a:endParaRPr lang="en-US" sz="3600" kern="1200" dirty="0"/>
        </a:p>
      </dsp:txBody>
      <dsp:txXfrm>
        <a:off x="48045" y="2563108"/>
        <a:ext cx="3030817" cy="14696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7FF4A1-A725-45DF-85F7-4743FEE25E71}" type="datetimeFigureOut">
              <a:rPr lang="en-IE" smtClean="0"/>
              <a:pPr/>
              <a:t>24/07/2012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5D9132-FF62-4959-90F5-F4DC6DC7D8ED}" type="slidenum">
              <a:rPr lang="en-IE" smtClean="0"/>
              <a:pPr/>
              <a:t>‹#›</a:t>
            </a:fld>
            <a:endParaRPr lang="en-IE"/>
          </a:p>
        </p:txBody>
      </p:sp>
    </p:spTree>
    <p:extLst>
      <p:ext uri="{BB962C8B-B14F-4D97-AF65-F5344CB8AC3E}">
        <p14:creationId xmlns:p14="http://schemas.microsoft.com/office/powerpoint/2010/main" val="133098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ACT</a:t>
            </a:r>
            <a:r>
              <a:rPr lang="en-IE" baseline="0" dirty="0" smtClean="0"/>
              <a:t> theories say that the person avoiding the doorknob are doing so to avoid the negative affect of doing so and CBT is saying that that these negative interpretations explain why this negative affect occurs in the first place</a:t>
            </a:r>
            <a:endParaRPr lang="en-IE" dirty="0"/>
          </a:p>
        </p:txBody>
      </p:sp>
      <p:sp>
        <p:nvSpPr>
          <p:cNvPr id="4" name="Slide Number Placeholder 3"/>
          <p:cNvSpPr>
            <a:spLocks noGrp="1"/>
          </p:cNvSpPr>
          <p:nvPr>
            <p:ph type="sldNum" sz="quarter" idx="10"/>
          </p:nvPr>
        </p:nvSpPr>
        <p:spPr/>
        <p:txBody>
          <a:bodyPr/>
          <a:lstStyle/>
          <a:p>
            <a:fld id="{725D9132-FF62-4959-90F5-F4DC6DC7D8ED}" type="slidenum">
              <a:rPr lang="en-IE" smtClean="0"/>
              <a:pPr/>
              <a:t>2</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Mean D-IRAP score (.459) for the high</a:t>
            </a:r>
            <a:r>
              <a:rPr lang="en-IE" baseline="0" dirty="0" smtClean="0"/>
              <a:t> group is significant from zero (</a:t>
            </a:r>
            <a:r>
              <a:rPr lang="en-IE" i="1" baseline="0" dirty="0" smtClean="0"/>
              <a:t>p</a:t>
            </a:r>
            <a:r>
              <a:rPr lang="en-IE" baseline="0" dirty="0" smtClean="0"/>
              <a:t> &lt; .0001). Mean D-IRAP score (.191) for the low group was also significant from zero (</a:t>
            </a:r>
            <a:r>
              <a:rPr lang="en-IE" i="1" baseline="0" dirty="0" smtClean="0"/>
              <a:t>p</a:t>
            </a:r>
            <a:r>
              <a:rPr lang="en-IE" baseline="0" dirty="0" smtClean="0"/>
              <a:t> &lt; .04).</a:t>
            </a:r>
            <a:endParaRPr lang="en-IE" dirty="0"/>
          </a:p>
        </p:txBody>
      </p:sp>
      <p:sp>
        <p:nvSpPr>
          <p:cNvPr id="4" name="Slide Number Placeholder 3"/>
          <p:cNvSpPr>
            <a:spLocks noGrp="1"/>
          </p:cNvSpPr>
          <p:nvPr>
            <p:ph type="sldNum" sz="quarter" idx="10"/>
          </p:nvPr>
        </p:nvSpPr>
        <p:spPr/>
        <p:txBody>
          <a:bodyPr/>
          <a:lstStyle/>
          <a:p>
            <a:fld id="{725D9132-FF62-4959-90F5-F4DC6DC7D8ED}"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cstate="print"/>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725D4F8-8428-4F90-A8F7-55A10A89EAE0}" type="slidenum">
              <a:rPr lang="en-IE" smtClean="0"/>
              <a:pPr/>
              <a:t>‹#›</a:t>
            </a:fld>
            <a:endParaRPr lang="en-IE"/>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ga-IE"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Date Placeholder 2"/>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ga-IE"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725D4F8-8428-4F90-A8F7-55A10A89EAE0}" type="slidenum">
              <a:rPr lang="en-IE" smtClean="0"/>
              <a:pPr/>
              <a:t>‹#›</a:t>
            </a:fld>
            <a:endParaRPr lang="en-IE"/>
          </a:p>
        </p:txBody>
      </p:sp>
      <p:pic>
        <p:nvPicPr>
          <p:cNvPr id="10" name="Picture 9" descr="pictureCaptionBacking.png"/>
          <p:cNvPicPr>
            <a:picLocks noChangeAspect="1"/>
          </p:cNvPicPr>
          <p:nvPr/>
        </p:nvPicPr>
        <p:blipFill>
          <a:blip r:embed="rId2" cstate="print"/>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ga-IE"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ga-IE"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ga-IE"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cstate="print"/>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IE"/>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D725D4F8-8428-4F90-A8F7-55A10A89EAE0}" type="slidenum">
              <a:rPr lang="en-IE" smtClean="0"/>
              <a:pPr/>
              <a:t>‹#›</a:t>
            </a:fld>
            <a:endParaRPr lang="en-IE"/>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ga-IE"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ga-IE"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ga-IE"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8728828B-9751-4826-829E-5A813D7CC486}" type="datetimeFigureOut">
              <a:rPr lang="en-IE" smtClean="0"/>
              <a:pPr/>
              <a:t>24/07/2012</a:t>
            </a:fld>
            <a:endParaRPr lang="en-IE"/>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IE"/>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D725D4F8-8428-4F90-A8F7-55A10A89EAE0}"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Date Placeholder 4"/>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7" name="Date Placeholder 6"/>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725D4F8-8428-4F90-A8F7-55A10A89EAE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Date Placeholder 4"/>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725D4F8-8428-4F90-A8F7-55A10A89EAE0}" type="slidenum">
              <a:rPr lang="en-IE" smtClean="0"/>
              <a:pPr/>
              <a:t>‹#›</a:t>
            </a:fld>
            <a:endParaRPr lang="en-IE"/>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Date Placeholder 4"/>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725D4F8-8428-4F90-A8F7-55A10A89EAE0}" type="slidenum">
              <a:rPr lang="en-IE" smtClean="0"/>
              <a:pPr/>
              <a:t>‹#›</a:t>
            </a:fld>
            <a:endParaRPr lang="en-IE"/>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Date Placeholder 2"/>
          <p:cNvSpPr>
            <a:spLocks noGrp="1"/>
          </p:cNvSpPr>
          <p:nvPr>
            <p:ph type="dt" sz="half" idx="10"/>
          </p:nvPr>
        </p:nvSpPr>
        <p:spPr/>
        <p:txBody>
          <a:bodyPr/>
          <a:lstStyle/>
          <a:p>
            <a:fld id="{8728828B-9751-4826-829E-5A813D7CC486}" type="datetimeFigureOut">
              <a:rPr lang="en-IE" smtClean="0"/>
              <a:pPr/>
              <a:t>24/07/2012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725D4F8-8428-4F90-A8F7-55A10A89EAE0}" type="slidenum">
              <a:rPr lang="en-IE" smtClean="0"/>
              <a:pPr/>
              <a:t>‹#›</a:t>
            </a:fld>
            <a:endParaRPr lang="en-IE"/>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8728828B-9751-4826-829E-5A813D7CC486}" type="datetimeFigureOut">
              <a:rPr lang="en-IE" smtClean="0"/>
              <a:pPr/>
              <a:t>24/07/2012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D725D4F8-8428-4F90-A8F7-55A10A89EAE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mma.Nicholson@nuim.ie" TargetMode="External"/><Relationship Id="rId3"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548680"/>
            <a:ext cx="5688632" cy="3848448"/>
          </a:xfrm>
        </p:spPr>
        <p:txBody>
          <a:bodyPr>
            <a:normAutofit/>
          </a:bodyPr>
          <a:lstStyle/>
          <a:p>
            <a:r>
              <a:rPr lang="en-US" sz="4000" dirty="0" smtClean="0"/>
              <a:t>The Implicit Relational Assessment Procedure (IRAP) as a Measure of Obsessive Beliefs Related to Disgust</a:t>
            </a:r>
            <a:r>
              <a:rPr lang="en-IE" sz="4000" dirty="0" smtClean="0"/>
              <a:t/>
            </a:r>
            <a:br>
              <a:rPr lang="en-IE" sz="4000" dirty="0" smtClean="0"/>
            </a:br>
            <a:endParaRPr lang="en-IE" sz="4000" dirty="0"/>
          </a:p>
        </p:txBody>
      </p:sp>
      <p:sp>
        <p:nvSpPr>
          <p:cNvPr id="3" name="Subtitle 2"/>
          <p:cNvSpPr>
            <a:spLocks noGrp="1"/>
          </p:cNvSpPr>
          <p:nvPr>
            <p:ph type="subTitle" idx="1"/>
          </p:nvPr>
        </p:nvSpPr>
        <p:spPr>
          <a:xfrm>
            <a:off x="1547664" y="3717032"/>
            <a:ext cx="6120680" cy="1008112"/>
          </a:xfrm>
        </p:spPr>
        <p:txBody>
          <a:bodyPr>
            <a:normAutofit/>
          </a:bodyPr>
          <a:lstStyle/>
          <a:p>
            <a:r>
              <a:rPr lang="en-IE" sz="2400" dirty="0" smtClean="0"/>
              <a:t>Emma Nicholson,  Angela McCourt &amp; Dermot Barnes-Holmes</a:t>
            </a:r>
            <a:endParaRPr lang="en-IE" sz="2400" dirty="0"/>
          </a:p>
        </p:txBody>
      </p:sp>
      <p:pic>
        <p:nvPicPr>
          <p:cNvPr id="1026" name="Picture 2" descr="C:\Users\66458416\Desktop\logo[1].gif"/>
          <p:cNvPicPr>
            <a:picLocks noChangeAspect="1" noChangeArrowheads="1"/>
          </p:cNvPicPr>
          <p:nvPr/>
        </p:nvPicPr>
        <p:blipFill>
          <a:blip r:embed="rId2" cstate="print"/>
          <a:srcRect/>
          <a:stretch>
            <a:fillRect/>
          </a:stretch>
        </p:blipFill>
        <p:spPr bwMode="auto">
          <a:xfrm>
            <a:off x="6660232" y="4941168"/>
            <a:ext cx="1900347" cy="157390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15655" cy="936104"/>
          </a:xfrm>
        </p:spPr>
        <p:txBody>
          <a:bodyPr/>
          <a:lstStyle/>
          <a:p>
            <a:r>
              <a:rPr lang="en-IE" sz="4400" dirty="0" smtClean="0"/>
              <a:t>Correlation Analysis</a:t>
            </a:r>
            <a:endParaRPr lang="en-IE" sz="4400" dirty="0"/>
          </a:p>
        </p:txBody>
      </p:sp>
      <p:graphicFrame>
        <p:nvGraphicFramePr>
          <p:cNvPr id="4" name="Content Placeholder 3"/>
          <p:cNvGraphicFramePr>
            <a:graphicFrameLocks noGrp="1"/>
          </p:cNvGraphicFramePr>
          <p:nvPr>
            <p:ph idx="1"/>
          </p:nvPr>
        </p:nvGraphicFramePr>
        <p:xfrm>
          <a:off x="683568" y="1556792"/>
          <a:ext cx="7416825" cy="3168351"/>
        </p:xfrm>
        <a:graphic>
          <a:graphicData uri="http://schemas.openxmlformats.org/drawingml/2006/table">
            <a:tbl>
              <a:tblPr firstRow="1" bandRow="1">
                <a:tableStyleId>{5C22544A-7EE6-4342-B048-85BDC9FD1C3A}</a:tableStyleId>
              </a:tblPr>
              <a:tblGrid>
                <a:gridCol w="1006914"/>
                <a:gridCol w="1009310"/>
                <a:gridCol w="728001"/>
                <a:gridCol w="741682"/>
                <a:gridCol w="667514"/>
                <a:gridCol w="890019"/>
                <a:gridCol w="832964"/>
                <a:gridCol w="697987"/>
                <a:gridCol w="842434"/>
              </a:tblGrid>
              <a:tr h="1097915">
                <a:tc>
                  <a:txBody>
                    <a:bodyPr/>
                    <a:lstStyle/>
                    <a:p>
                      <a:endParaRPr lang="en-IE" dirty="0"/>
                    </a:p>
                  </a:txBody>
                  <a:tcPr/>
                </a:tc>
                <a:tc>
                  <a:txBody>
                    <a:bodyPr/>
                    <a:lstStyle/>
                    <a:p>
                      <a:r>
                        <a:rPr lang="en-IE" dirty="0" smtClean="0"/>
                        <a:t>Disgust/NA</a:t>
                      </a:r>
                      <a:endParaRPr lang="en-IE" dirty="0"/>
                    </a:p>
                  </a:txBody>
                  <a:tcPr/>
                </a:tc>
                <a:tc>
                  <a:txBody>
                    <a:bodyPr/>
                    <a:lstStyle/>
                    <a:p>
                      <a:r>
                        <a:rPr lang="en-IE" dirty="0" smtClean="0"/>
                        <a:t>OBQ</a:t>
                      </a:r>
                      <a:endParaRPr lang="en-IE" dirty="0"/>
                    </a:p>
                  </a:txBody>
                  <a:tcPr/>
                </a:tc>
                <a:tc>
                  <a:txBody>
                    <a:bodyPr/>
                    <a:lstStyle/>
                    <a:p>
                      <a:r>
                        <a:rPr lang="en-IE" dirty="0" smtClean="0"/>
                        <a:t>R/T</a:t>
                      </a:r>
                      <a:endParaRPr lang="en-IE" dirty="0"/>
                    </a:p>
                  </a:txBody>
                  <a:tcPr/>
                </a:tc>
                <a:tc>
                  <a:txBody>
                    <a:bodyPr/>
                    <a:lstStyle/>
                    <a:p>
                      <a:r>
                        <a:rPr lang="en-IE" dirty="0" smtClean="0"/>
                        <a:t>P/C</a:t>
                      </a:r>
                      <a:endParaRPr lang="en-IE" dirty="0"/>
                    </a:p>
                  </a:txBody>
                  <a:tcPr/>
                </a:tc>
                <a:tc>
                  <a:txBody>
                    <a:bodyPr/>
                    <a:lstStyle/>
                    <a:p>
                      <a:r>
                        <a:rPr lang="en-IE" dirty="0" smtClean="0"/>
                        <a:t>I/CT</a:t>
                      </a:r>
                      <a:endParaRPr lang="en-IE" dirty="0"/>
                    </a:p>
                  </a:txBody>
                  <a:tcPr/>
                </a:tc>
                <a:tc>
                  <a:txBody>
                    <a:bodyPr/>
                    <a:lstStyle/>
                    <a:p>
                      <a:r>
                        <a:rPr lang="en-IE" dirty="0" smtClean="0"/>
                        <a:t>Padua</a:t>
                      </a:r>
                      <a:endParaRPr lang="en-IE" dirty="0"/>
                    </a:p>
                  </a:txBody>
                  <a:tcPr/>
                </a:tc>
                <a:tc>
                  <a:txBody>
                    <a:bodyPr/>
                    <a:lstStyle/>
                    <a:p>
                      <a:r>
                        <a:rPr lang="en-IE" dirty="0" smtClean="0"/>
                        <a:t>OCI</a:t>
                      </a:r>
                      <a:endParaRPr lang="en-IE" dirty="0"/>
                    </a:p>
                  </a:txBody>
                  <a:tcPr/>
                </a:tc>
                <a:tc>
                  <a:txBody>
                    <a:bodyPr/>
                    <a:lstStyle/>
                    <a:p>
                      <a:r>
                        <a:rPr lang="en-IE" dirty="0" smtClean="0"/>
                        <a:t>STAI</a:t>
                      </a:r>
                      <a:endParaRPr lang="en-IE" dirty="0"/>
                    </a:p>
                  </a:txBody>
                  <a:tcPr/>
                </a:tc>
              </a:tr>
              <a:tr h="1097915">
                <a:tc>
                  <a:txBody>
                    <a:bodyPr/>
                    <a:lstStyle/>
                    <a:p>
                      <a:r>
                        <a:rPr lang="en-IE" dirty="0" smtClean="0"/>
                        <a:t>Disgust/NA</a:t>
                      </a:r>
                      <a:endParaRPr lang="en-IE" dirty="0"/>
                    </a:p>
                  </a:txBody>
                  <a:tcPr/>
                </a:tc>
                <a:tc>
                  <a:txBody>
                    <a:bodyPr/>
                    <a:lstStyle/>
                    <a:p>
                      <a:r>
                        <a:rPr lang="en-IE" dirty="0" smtClean="0"/>
                        <a:t>-</a:t>
                      </a:r>
                      <a:endParaRPr lang="en-IE" dirty="0"/>
                    </a:p>
                  </a:txBody>
                  <a:tcPr/>
                </a:tc>
                <a:tc>
                  <a:txBody>
                    <a:bodyPr/>
                    <a:lstStyle/>
                    <a:p>
                      <a:r>
                        <a:rPr lang="en-IE" b="1" dirty="0" smtClean="0">
                          <a:solidFill>
                            <a:srgbClr val="FF0000"/>
                          </a:solidFill>
                        </a:rPr>
                        <a:t>.48*</a:t>
                      </a:r>
                      <a:endParaRPr lang="en-IE" b="1" dirty="0">
                        <a:solidFill>
                          <a:srgbClr val="FF0000"/>
                        </a:solidFill>
                      </a:endParaRPr>
                    </a:p>
                  </a:txBody>
                  <a:tcPr/>
                </a:tc>
                <a:tc>
                  <a:txBody>
                    <a:bodyPr/>
                    <a:lstStyle/>
                    <a:p>
                      <a:r>
                        <a:rPr lang="en-IE" b="1" dirty="0" smtClean="0">
                          <a:solidFill>
                            <a:srgbClr val="FF0000"/>
                          </a:solidFill>
                        </a:rPr>
                        <a:t>.56**</a:t>
                      </a:r>
                      <a:endParaRPr lang="en-IE" b="1" dirty="0">
                        <a:solidFill>
                          <a:srgbClr val="FF0000"/>
                        </a:solidFill>
                      </a:endParaRPr>
                    </a:p>
                  </a:txBody>
                  <a:tcPr/>
                </a:tc>
                <a:tc>
                  <a:txBody>
                    <a:bodyPr/>
                    <a:lstStyle/>
                    <a:p>
                      <a:r>
                        <a:rPr lang="en-IE" b="1" dirty="0" smtClean="0">
                          <a:solidFill>
                            <a:srgbClr val="FF0000"/>
                          </a:solidFill>
                        </a:rPr>
                        <a:t>.43*</a:t>
                      </a:r>
                      <a:endParaRPr lang="en-IE" b="1" dirty="0">
                        <a:solidFill>
                          <a:srgbClr val="FF0000"/>
                        </a:solidFill>
                      </a:endParaRPr>
                    </a:p>
                  </a:txBody>
                  <a:tcPr/>
                </a:tc>
                <a:tc>
                  <a:txBody>
                    <a:bodyPr/>
                    <a:lstStyle/>
                    <a:p>
                      <a:r>
                        <a:rPr lang="en-IE" dirty="0" smtClean="0"/>
                        <a:t>.18</a:t>
                      </a:r>
                      <a:endParaRPr lang="en-IE" dirty="0"/>
                    </a:p>
                  </a:txBody>
                  <a:tcPr/>
                </a:tc>
                <a:tc>
                  <a:txBody>
                    <a:bodyPr/>
                    <a:lstStyle/>
                    <a:p>
                      <a:r>
                        <a:rPr lang="en-IE" b="1" dirty="0" smtClean="0">
                          <a:solidFill>
                            <a:srgbClr val="FF0000"/>
                          </a:solidFill>
                        </a:rPr>
                        <a:t>.34</a:t>
                      </a:r>
                      <a:r>
                        <a:rPr lang="en-IE" b="1" baseline="30000" dirty="0" smtClean="0">
                          <a:solidFill>
                            <a:srgbClr val="FF0000"/>
                          </a:solidFill>
                        </a:rPr>
                        <a:t>#</a:t>
                      </a:r>
                      <a:endParaRPr lang="en-IE" b="1" dirty="0">
                        <a:solidFill>
                          <a:srgbClr val="FF0000"/>
                        </a:solidFill>
                      </a:endParaRPr>
                    </a:p>
                  </a:txBody>
                  <a:tcPr/>
                </a:tc>
                <a:tc>
                  <a:txBody>
                    <a:bodyPr/>
                    <a:lstStyle/>
                    <a:p>
                      <a:r>
                        <a:rPr lang="en-IE" dirty="0" smtClean="0"/>
                        <a:t>.17</a:t>
                      </a:r>
                      <a:endParaRPr lang="en-IE" dirty="0"/>
                    </a:p>
                  </a:txBody>
                  <a:tcPr/>
                </a:tc>
                <a:tc>
                  <a:txBody>
                    <a:bodyPr/>
                    <a:lstStyle/>
                    <a:p>
                      <a:r>
                        <a:rPr lang="en-IE" dirty="0" smtClean="0"/>
                        <a:t>.16</a:t>
                      </a:r>
                      <a:endParaRPr lang="en-IE" dirty="0"/>
                    </a:p>
                  </a:txBody>
                  <a:tcPr/>
                </a:tc>
              </a:tr>
              <a:tr h="972521">
                <a:tc gridSpan="9">
                  <a:txBody>
                    <a:bodyPr/>
                    <a:lstStyle/>
                    <a:p>
                      <a:pPr>
                        <a:buFont typeface="Arial" charset="0"/>
                        <a:buNone/>
                      </a:pPr>
                      <a:r>
                        <a:rPr lang="en-IE" baseline="0" dirty="0" smtClean="0"/>
                        <a:t>* </a:t>
                      </a:r>
                      <a:r>
                        <a:rPr lang="en-IE" i="1" baseline="0" dirty="0" smtClean="0"/>
                        <a:t>p</a:t>
                      </a:r>
                      <a:r>
                        <a:rPr lang="en-IE" baseline="0" dirty="0" smtClean="0"/>
                        <a:t> &lt; .05</a:t>
                      </a:r>
                    </a:p>
                    <a:p>
                      <a:pPr>
                        <a:buFont typeface="Arial" charset="0"/>
                        <a:buNone/>
                      </a:pPr>
                      <a:r>
                        <a:rPr lang="en-IE" baseline="0" dirty="0" smtClean="0"/>
                        <a:t>** </a:t>
                      </a:r>
                      <a:r>
                        <a:rPr lang="en-IE" i="1" baseline="0" dirty="0" smtClean="0"/>
                        <a:t>p</a:t>
                      </a:r>
                      <a:r>
                        <a:rPr lang="en-IE" baseline="0" dirty="0" smtClean="0"/>
                        <a:t> &lt; .01</a:t>
                      </a:r>
                    </a:p>
                    <a:p>
                      <a:pPr>
                        <a:buFont typeface="Arial" charset="0"/>
                        <a:buNone/>
                      </a:pPr>
                      <a:r>
                        <a:rPr lang="en-IE" baseline="0" dirty="0" smtClean="0"/>
                        <a:t># </a:t>
                      </a:r>
                      <a:r>
                        <a:rPr lang="en-IE" i="1" baseline="0" dirty="0" smtClean="0"/>
                        <a:t>p </a:t>
                      </a:r>
                      <a:r>
                        <a:rPr lang="en-IE" baseline="0" dirty="0" smtClean="0"/>
                        <a:t>&lt;. 07</a:t>
                      </a:r>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c hMerge="1">
                  <a:txBody>
                    <a:bodyPr/>
                    <a:lstStyle/>
                    <a:p>
                      <a:endParaRPr lang="en-IE"/>
                    </a:p>
                  </a:txBody>
                  <a:tcPr/>
                </a:tc>
                <a:tc hMerge="1">
                  <a:txBody>
                    <a:bodyPr/>
                    <a:lstStyle/>
                    <a:p>
                      <a:endParaRPr lang="en-IE" dirty="0"/>
                    </a:p>
                  </a:txBody>
                  <a:tcPr/>
                </a:tc>
                <a:tc hMerge="1">
                  <a:txBody>
                    <a:bodyPr/>
                    <a:lstStyle/>
                    <a:p>
                      <a:endParaRPr lang="en-IE" dirty="0"/>
                    </a:p>
                  </a:txBody>
                  <a:tcPr/>
                </a:tc>
              </a:tr>
            </a:tbl>
          </a:graphicData>
        </a:graphic>
      </p:graphicFrame>
      <p:sp>
        <p:nvSpPr>
          <p:cNvPr id="7" name="TextBox 6"/>
          <p:cNvSpPr txBox="1"/>
          <p:nvPr/>
        </p:nvSpPr>
        <p:spPr>
          <a:xfrm>
            <a:off x="755576" y="5517232"/>
            <a:ext cx="7560840" cy="864852"/>
          </a:xfrm>
          <a:prstGeom prst="rect">
            <a:avLst/>
          </a:prstGeom>
          <a:noFill/>
        </p:spPr>
        <p:txBody>
          <a:bodyPr wrap="square" rtlCol="0">
            <a:spAutoFit/>
          </a:bodyPr>
          <a:lstStyle/>
          <a:p>
            <a:pPr algn="ctr">
              <a:lnSpc>
                <a:spcPct val="115000"/>
              </a:lnSpc>
              <a:spcAft>
                <a:spcPts val="0"/>
              </a:spcAft>
            </a:pPr>
            <a:r>
              <a:rPr lang="en-IE" sz="1400" b="1" dirty="0" smtClean="0">
                <a:latin typeface="Times-Roman"/>
                <a:ea typeface="Calibri"/>
                <a:cs typeface="Times-Roman"/>
              </a:rPr>
              <a:t>Table 1</a:t>
            </a:r>
            <a:r>
              <a:rPr lang="en-IE" sz="1400" dirty="0" smtClean="0">
                <a:latin typeface="Times-Roman"/>
                <a:ea typeface="Calibri"/>
                <a:cs typeface="Times-Roman"/>
              </a:rPr>
              <a:t>. Pearson Correlation Matrix of </a:t>
            </a:r>
            <a:r>
              <a:rPr lang="en-IE" sz="1400" i="1" dirty="0" smtClean="0">
                <a:latin typeface="Times-Roman"/>
                <a:ea typeface="Calibri"/>
                <a:cs typeface="Times-Roman"/>
              </a:rPr>
              <a:t>Disgust-Negative Appraisal</a:t>
            </a:r>
            <a:r>
              <a:rPr lang="en-IE" sz="1400" dirty="0" smtClean="0">
                <a:latin typeface="Times-Roman"/>
                <a:ea typeface="Calibri"/>
                <a:cs typeface="Times-Roman"/>
              </a:rPr>
              <a:t> trial-type, OBQ, OCI-R, PI, and STAI</a:t>
            </a:r>
            <a:endParaRPr lang="en-IE" sz="1400" dirty="0" smtClean="0">
              <a:latin typeface="Calibri"/>
              <a:ea typeface="Calibri"/>
              <a:cs typeface="Times New Roman"/>
            </a:endParaRPr>
          </a:p>
          <a:p>
            <a:endParaRPr lang="en-IE"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smtClean="0"/>
              <a:t>Correlation Analysis</a:t>
            </a:r>
            <a:endParaRPr lang="en-IE" sz="4400" dirty="0"/>
          </a:p>
        </p:txBody>
      </p:sp>
      <p:graphicFrame>
        <p:nvGraphicFramePr>
          <p:cNvPr id="4" name="Content Placeholder 3"/>
          <p:cNvGraphicFramePr>
            <a:graphicFrameLocks/>
          </p:cNvGraphicFramePr>
          <p:nvPr>
            <p:extLst>
              <p:ext uri="{D42A27DB-BD31-4B8C-83A1-F6EECF244321}">
                <p14:modId xmlns:p14="http://schemas.microsoft.com/office/powerpoint/2010/main" val="2688209201"/>
              </p:ext>
            </p:extLst>
          </p:nvPr>
        </p:nvGraphicFramePr>
        <p:xfrm>
          <a:off x="539552" y="1988840"/>
          <a:ext cx="7992889" cy="2299713"/>
        </p:xfrm>
        <a:graphic>
          <a:graphicData uri="http://schemas.openxmlformats.org/drawingml/2006/table">
            <a:tbl>
              <a:tblPr firstRow="1" bandRow="1">
                <a:tableStyleId>{5C22544A-7EE6-4342-B048-85BDC9FD1C3A}</a:tableStyleId>
              </a:tblPr>
              <a:tblGrid>
                <a:gridCol w="1332148"/>
                <a:gridCol w="1480165"/>
                <a:gridCol w="1480165"/>
                <a:gridCol w="1036115"/>
                <a:gridCol w="1332148"/>
                <a:gridCol w="1332148"/>
              </a:tblGrid>
              <a:tr h="836259">
                <a:tc>
                  <a:txBody>
                    <a:bodyPr/>
                    <a:lstStyle/>
                    <a:p>
                      <a:endParaRPr lang="en-IE" dirty="0"/>
                    </a:p>
                  </a:txBody>
                  <a:tcPr/>
                </a:tc>
                <a:tc>
                  <a:txBody>
                    <a:bodyPr/>
                    <a:lstStyle/>
                    <a:p>
                      <a:r>
                        <a:rPr lang="en-IE" sz="1400" dirty="0" smtClean="0"/>
                        <a:t>Contamination</a:t>
                      </a:r>
                      <a:endParaRPr lang="en-IE" sz="1400" dirty="0"/>
                    </a:p>
                  </a:txBody>
                  <a:tcPr/>
                </a:tc>
                <a:tc>
                  <a:txBody>
                    <a:bodyPr/>
                    <a:lstStyle/>
                    <a:p>
                      <a:r>
                        <a:rPr lang="en-IE" sz="1400" dirty="0" smtClean="0"/>
                        <a:t>Dressing/</a:t>
                      </a:r>
                    </a:p>
                    <a:p>
                      <a:r>
                        <a:rPr lang="en-IE" sz="1400" dirty="0" smtClean="0"/>
                        <a:t>Grooming</a:t>
                      </a:r>
                      <a:endParaRPr lang="en-IE" sz="1400" dirty="0"/>
                    </a:p>
                  </a:txBody>
                  <a:tcPr/>
                </a:tc>
                <a:tc>
                  <a:txBody>
                    <a:bodyPr/>
                    <a:lstStyle/>
                    <a:p>
                      <a:r>
                        <a:rPr lang="en-IE" sz="1400" dirty="0" smtClean="0"/>
                        <a:t>Checking</a:t>
                      </a:r>
                      <a:endParaRPr lang="en-IE" sz="1400" dirty="0"/>
                    </a:p>
                  </a:txBody>
                  <a:tcPr/>
                </a:tc>
                <a:tc>
                  <a:txBody>
                    <a:bodyPr/>
                    <a:lstStyle/>
                    <a:p>
                      <a:r>
                        <a:rPr lang="en-IE" sz="1400" dirty="0" smtClean="0"/>
                        <a:t>Obsessional</a:t>
                      </a:r>
                      <a:r>
                        <a:rPr lang="en-IE" sz="1400" baseline="0" dirty="0" smtClean="0"/>
                        <a:t> Thoughts of Harm</a:t>
                      </a:r>
                      <a:endParaRPr lang="en-IE" sz="1400" dirty="0"/>
                    </a:p>
                  </a:txBody>
                  <a:tcPr/>
                </a:tc>
                <a:tc>
                  <a:txBody>
                    <a:bodyPr/>
                    <a:lstStyle/>
                    <a:p>
                      <a:r>
                        <a:rPr lang="en-IE" sz="1400" dirty="0" smtClean="0"/>
                        <a:t>Obsessional Impulses</a:t>
                      </a:r>
                      <a:r>
                        <a:rPr lang="en-IE" sz="1400" baseline="0" dirty="0" smtClean="0"/>
                        <a:t> to Harm</a:t>
                      </a:r>
                      <a:endParaRPr lang="en-IE" sz="1400" dirty="0"/>
                    </a:p>
                  </a:txBody>
                  <a:tcPr/>
                </a:tc>
              </a:tr>
              <a:tr h="731727">
                <a:tc>
                  <a:txBody>
                    <a:bodyPr/>
                    <a:lstStyle/>
                    <a:p>
                      <a:r>
                        <a:rPr lang="en-IE" dirty="0" smtClean="0"/>
                        <a:t>Disgust/</a:t>
                      </a:r>
                      <a:r>
                        <a:rPr lang="en-IE" baseline="0" dirty="0" smtClean="0"/>
                        <a:t> NA</a:t>
                      </a:r>
                      <a:endParaRPr lang="en-IE" dirty="0"/>
                    </a:p>
                  </a:txBody>
                  <a:tcPr/>
                </a:tc>
                <a:tc>
                  <a:txBody>
                    <a:bodyPr/>
                    <a:lstStyle/>
                    <a:p>
                      <a:r>
                        <a:rPr lang="en-IE" dirty="0" smtClean="0"/>
                        <a:t>.03</a:t>
                      </a:r>
                      <a:endParaRPr lang="en-IE" dirty="0"/>
                    </a:p>
                  </a:txBody>
                  <a:tcPr/>
                </a:tc>
                <a:tc>
                  <a:txBody>
                    <a:bodyPr/>
                    <a:lstStyle/>
                    <a:p>
                      <a:r>
                        <a:rPr lang="en-IE" dirty="0" smtClean="0"/>
                        <a:t>-.01</a:t>
                      </a:r>
                      <a:endParaRPr lang="en-IE" dirty="0"/>
                    </a:p>
                  </a:txBody>
                  <a:tcPr/>
                </a:tc>
                <a:tc>
                  <a:txBody>
                    <a:bodyPr/>
                    <a:lstStyle/>
                    <a:p>
                      <a:r>
                        <a:rPr lang="en-IE" b="1" dirty="0" smtClean="0">
                          <a:solidFill>
                            <a:srgbClr val="FF0000"/>
                          </a:solidFill>
                        </a:rPr>
                        <a:t>.50**</a:t>
                      </a:r>
                      <a:endParaRPr lang="en-IE" b="1" dirty="0">
                        <a:solidFill>
                          <a:srgbClr val="FF0000"/>
                        </a:solidFill>
                      </a:endParaRPr>
                    </a:p>
                  </a:txBody>
                  <a:tcPr/>
                </a:tc>
                <a:tc>
                  <a:txBody>
                    <a:bodyPr/>
                    <a:lstStyle/>
                    <a:p>
                      <a:r>
                        <a:rPr lang="en-IE" b="1" dirty="0" smtClean="0">
                          <a:solidFill>
                            <a:srgbClr val="FF0000"/>
                          </a:solidFill>
                        </a:rPr>
                        <a:t>.40*</a:t>
                      </a:r>
                      <a:endParaRPr lang="en-IE" b="1" dirty="0">
                        <a:solidFill>
                          <a:srgbClr val="FF0000"/>
                        </a:solidFill>
                      </a:endParaRPr>
                    </a:p>
                  </a:txBody>
                  <a:tcPr/>
                </a:tc>
                <a:tc>
                  <a:txBody>
                    <a:bodyPr/>
                    <a:lstStyle/>
                    <a:p>
                      <a:r>
                        <a:rPr lang="en-IE" dirty="0" smtClean="0"/>
                        <a:t>.25</a:t>
                      </a:r>
                      <a:endParaRPr lang="en-IE" dirty="0"/>
                    </a:p>
                  </a:txBody>
                  <a:tcPr/>
                </a:tc>
              </a:tr>
              <a:tr h="731727">
                <a:tc gridSpan="6">
                  <a:txBody>
                    <a:bodyPr/>
                    <a:lstStyle/>
                    <a:p>
                      <a:pPr>
                        <a:buFont typeface="Arial" charset="0"/>
                        <a:buNone/>
                      </a:pPr>
                      <a:r>
                        <a:rPr lang="en-IE" baseline="0" dirty="0" smtClean="0"/>
                        <a:t>* </a:t>
                      </a:r>
                      <a:r>
                        <a:rPr lang="en-IE" i="1" baseline="0" dirty="0" smtClean="0"/>
                        <a:t>p</a:t>
                      </a:r>
                      <a:r>
                        <a:rPr lang="en-IE" baseline="0" dirty="0" smtClean="0"/>
                        <a:t> &lt; .05</a:t>
                      </a:r>
                    </a:p>
                    <a:p>
                      <a:pPr>
                        <a:buFont typeface="Arial" charset="0"/>
                        <a:buNone/>
                      </a:pPr>
                      <a:r>
                        <a:rPr lang="en-IE" baseline="0" dirty="0" smtClean="0"/>
                        <a:t>** </a:t>
                      </a:r>
                      <a:r>
                        <a:rPr lang="en-IE" i="1" baseline="0" dirty="0" smtClean="0"/>
                        <a:t>p</a:t>
                      </a:r>
                      <a:r>
                        <a:rPr lang="en-IE" baseline="0" dirty="0" smtClean="0"/>
                        <a:t> &lt; .01</a:t>
                      </a:r>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c hMerge="1">
                  <a:txBody>
                    <a:bodyPr/>
                    <a:lstStyle/>
                    <a:p>
                      <a:endParaRPr lang="en-IE" dirty="0"/>
                    </a:p>
                  </a:txBody>
                  <a:tcPr/>
                </a:tc>
              </a:tr>
            </a:tbl>
          </a:graphicData>
        </a:graphic>
      </p:graphicFrame>
      <p:sp>
        <p:nvSpPr>
          <p:cNvPr id="5" name="TextBox 4"/>
          <p:cNvSpPr txBox="1"/>
          <p:nvPr/>
        </p:nvSpPr>
        <p:spPr>
          <a:xfrm>
            <a:off x="755576" y="5517232"/>
            <a:ext cx="7560840" cy="864852"/>
          </a:xfrm>
          <a:prstGeom prst="rect">
            <a:avLst/>
          </a:prstGeom>
          <a:noFill/>
        </p:spPr>
        <p:txBody>
          <a:bodyPr wrap="square" rtlCol="0">
            <a:spAutoFit/>
          </a:bodyPr>
          <a:lstStyle/>
          <a:p>
            <a:pPr algn="ctr">
              <a:lnSpc>
                <a:spcPct val="115000"/>
              </a:lnSpc>
              <a:spcAft>
                <a:spcPts val="0"/>
              </a:spcAft>
            </a:pPr>
            <a:r>
              <a:rPr lang="en-IE" sz="1400" b="1" dirty="0" smtClean="0">
                <a:latin typeface="Times-Roman"/>
                <a:ea typeface="Calibri"/>
                <a:cs typeface="Times-Roman"/>
              </a:rPr>
              <a:t>Table 2</a:t>
            </a:r>
            <a:r>
              <a:rPr lang="en-IE" sz="1400" dirty="0" smtClean="0">
                <a:latin typeface="Times-Roman"/>
                <a:ea typeface="Calibri"/>
                <a:cs typeface="Times-Roman"/>
              </a:rPr>
              <a:t>. Pearson Correlation Matrix of </a:t>
            </a:r>
            <a:r>
              <a:rPr lang="en-IE" sz="1400" i="1" dirty="0" smtClean="0">
                <a:latin typeface="Times-Roman"/>
                <a:ea typeface="Calibri"/>
                <a:cs typeface="Times-Roman"/>
              </a:rPr>
              <a:t>Disgust-Negative Appraisal</a:t>
            </a:r>
            <a:r>
              <a:rPr lang="en-IE" sz="1400" dirty="0" smtClean="0">
                <a:latin typeface="Times-Roman"/>
                <a:ea typeface="Calibri"/>
                <a:cs typeface="Times-Roman"/>
              </a:rPr>
              <a:t> trial-type and subscales of the Padua Inventory</a:t>
            </a:r>
            <a:endParaRPr lang="en-IE" sz="1400" dirty="0" smtClean="0">
              <a:latin typeface="Calibri"/>
              <a:ea typeface="Calibri"/>
              <a:cs typeface="Times New Roman"/>
            </a:endParaRPr>
          </a:p>
          <a:p>
            <a:endParaRPr lang="en-IE"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Results</a:t>
            </a:r>
            <a:endParaRPr lang="en-IE" sz="40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85236679"/>
              </p:ext>
            </p:extLst>
          </p:nvPr>
        </p:nvGraphicFramePr>
        <p:xfrm>
          <a:off x="1259632" y="836712"/>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4499992" y="4077072"/>
            <a:ext cx="2016224" cy="646331"/>
          </a:xfrm>
          <a:prstGeom prst="rect">
            <a:avLst/>
          </a:prstGeom>
          <a:ln>
            <a:solidFill>
              <a:schemeClr val="tx1"/>
            </a:solidFill>
          </a:ln>
        </p:spPr>
        <p:txBody>
          <a:bodyPr wrap="square">
            <a:spAutoFit/>
          </a:bodyPr>
          <a:lstStyle/>
          <a:p>
            <a:r>
              <a:rPr lang="en-IE" i="1" dirty="0"/>
              <a:t>R² </a:t>
            </a:r>
            <a:r>
              <a:rPr lang="en-IE" dirty="0" smtClean="0"/>
              <a:t>change </a:t>
            </a:r>
            <a:r>
              <a:rPr lang="en-IE" dirty="0"/>
              <a:t>= .</a:t>
            </a:r>
            <a:r>
              <a:rPr lang="en-IE" dirty="0" smtClean="0"/>
              <a:t>144, </a:t>
            </a:r>
            <a:r>
              <a:rPr lang="en-IE" i="1" dirty="0" smtClean="0"/>
              <a:t>p</a:t>
            </a:r>
            <a:r>
              <a:rPr lang="en-IE" dirty="0" smtClean="0"/>
              <a:t> &lt; .01</a:t>
            </a:r>
            <a:r>
              <a:rPr lang="en-US" dirty="0" smtClean="0"/>
              <a:t> </a:t>
            </a:r>
            <a:endParaRPr lang="en-US" dirty="0"/>
          </a:p>
        </p:txBody>
      </p:sp>
      <p:sp>
        <p:nvSpPr>
          <p:cNvPr id="6" name="TextBox 5"/>
          <p:cNvSpPr txBox="1"/>
          <p:nvPr/>
        </p:nvSpPr>
        <p:spPr>
          <a:xfrm>
            <a:off x="4572000" y="1844824"/>
            <a:ext cx="1152128" cy="646331"/>
          </a:xfrm>
          <a:prstGeom prst="rect">
            <a:avLst/>
          </a:prstGeom>
          <a:noFill/>
          <a:ln>
            <a:solidFill>
              <a:schemeClr val="tx1"/>
            </a:solidFill>
          </a:ln>
        </p:spPr>
        <p:txBody>
          <a:bodyPr wrap="square" rtlCol="0">
            <a:spAutoFit/>
          </a:bodyPr>
          <a:lstStyle/>
          <a:p>
            <a:r>
              <a:rPr lang="en-IE" i="1" dirty="0"/>
              <a:t>R² </a:t>
            </a:r>
            <a:r>
              <a:rPr lang="en-IE" dirty="0"/>
              <a:t>= .</a:t>
            </a:r>
            <a:r>
              <a:rPr lang="en-IE" dirty="0" smtClean="0"/>
              <a:t>189,      </a:t>
            </a:r>
            <a:r>
              <a:rPr lang="en-IE" i="1" dirty="0" smtClean="0"/>
              <a:t>p</a:t>
            </a:r>
            <a:r>
              <a:rPr lang="en-IE" dirty="0" smtClean="0"/>
              <a:t> &lt; .01</a:t>
            </a:r>
            <a:endParaRPr lang="en-US" dirty="0"/>
          </a:p>
        </p:txBody>
      </p:sp>
      <p:sp>
        <p:nvSpPr>
          <p:cNvPr id="7" name="TextBox 6"/>
          <p:cNvSpPr txBox="1"/>
          <p:nvPr/>
        </p:nvSpPr>
        <p:spPr>
          <a:xfrm>
            <a:off x="1187624" y="5373216"/>
            <a:ext cx="7128792" cy="923330"/>
          </a:xfrm>
          <a:prstGeom prst="rect">
            <a:avLst/>
          </a:prstGeom>
          <a:noFill/>
        </p:spPr>
        <p:txBody>
          <a:bodyPr wrap="square" rtlCol="0">
            <a:spAutoFit/>
          </a:bodyPr>
          <a:lstStyle/>
          <a:p>
            <a:r>
              <a:rPr lang="en-IE" b="1" dirty="0" smtClean="0"/>
              <a:t>Figure 1.</a:t>
            </a:r>
            <a:r>
              <a:rPr lang="en-IE" dirty="0" smtClean="0"/>
              <a:t> Hierarchical Multiple Regression predicting overall score on the OBQ with anxiety entered at step 1 and the IRAP trial-type </a:t>
            </a:r>
            <a:r>
              <a:rPr lang="en-IE" i="1" dirty="0" smtClean="0"/>
              <a:t>Disgust-Negative Appraisal </a:t>
            </a:r>
            <a:r>
              <a:rPr lang="en-IE" dirty="0" smtClean="0"/>
              <a:t>entered at step 2</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smtClean="0"/>
              <a:t>Results</a:t>
            </a:r>
            <a:endParaRPr lang="en-IE"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510346436"/>
              </p:ext>
            </p:extLst>
          </p:nvPr>
        </p:nvGraphicFramePr>
        <p:xfrm>
          <a:off x="781843" y="1011571"/>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4211960" y="2060848"/>
            <a:ext cx="1152128" cy="646331"/>
          </a:xfrm>
          <a:prstGeom prst="rect">
            <a:avLst/>
          </a:prstGeom>
          <a:ln>
            <a:solidFill>
              <a:schemeClr val="tx1"/>
            </a:solidFill>
          </a:ln>
        </p:spPr>
        <p:txBody>
          <a:bodyPr wrap="square">
            <a:spAutoFit/>
          </a:bodyPr>
          <a:lstStyle/>
          <a:p>
            <a:r>
              <a:rPr lang="en-IE" i="1" dirty="0"/>
              <a:t>R</a:t>
            </a:r>
            <a:r>
              <a:rPr lang="en-IE" i="1" dirty="0" smtClean="0"/>
              <a:t>² </a:t>
            </a:r>
            <a:r>
              <a:rPr lang="en-IE" dirty="0" smtClean="0"/>
              <a:t>= .178</a:t>
            </a:r>
            <a:r>
              <a:rPr lang="en-IE" i="1" dirty="0" smtClean="0"/>
              <a:t>, p </a:t>
            </a:r>
            <a:r>
              <a:rPr lang="en-IE" dirty="0" smtClean="0"/>
              <a:t>&lt; .01 </a:t>
            </a:r>
            <a:endParaRPr lang="en-US" dirty="0"/>
          </a:p>
        </p:txBody>
      </p:sp>
      <p:sp>
        <p:nvSpPr>
          <p:cNvPr id="9" name="Rectangle 8"/>
          <p:cNvSpPr/>
          <p:nvPr/>
        </p:nvSpPr>
        <p:spPr>
          <a:xfrm>
            <a:off x="4139952" y="4221088"/>
            <a:ext cx="1944216" cy="646331"/>
          </a:xfrm>
          <a:prstGeom prst="rect">
            <a:avLst/>
          </a:prstGeom>
          <a:ln>
            <a:solidFill>
              <a:schemeClr val="tx1"/>
            </a:solidFill>
          </a:ln>
        </p:spPr>
        <p:txBody>
          <a:bodyPr wrap="square">
            <a:spAutoFit/>
          </a:bodyPr>
          <a:lstStyle/>
          <a:p>
            <a:r>
              <a:rPr lang="en-IE" i="1" dirty="0"/>
              <a:t>R² </a:t>
            </a:r>
            <a:r>
              <a:rPr lang="en-IE" dirty="0"/>
              <a:t>change = </a:t>
            </a:r>
            <a:r>
              <a:rPr lang="en-IE" dirty="0" smtClean="0"/>
              <a:t>.225, </a:t>
            </a:r>
            <a:r>
              <a:rPr lang="en-IE" i="1" dirty="0" smtClean="0"/>
              <a:t>p</a:t>
            </a:r>
            <a:r>
              <a:rPr lang="en-IE" dirty="0" smtClean="0"/>
              <a:t> &lt; .01</a:t>
            </a:r>
            <a:r>
              <a:rPr lang="en-US" dirty="0" smtClean="0"/>
              <a:t> </a:t>
            </a:r>
            <a:endParaRPr lang="en-US" dirty="0"/>
          </a:p>
        </p:txBody>
      </p:sp>
      <p:sp>
        <p:nvSpPr>
          <p:cNvPr id="6" name="TextBox 5"/>
          <p:cNvSpPr txBox="1"/>
          <p:nvPr/>
        </p:nvSpPr>
        <p:spPr>
          <a:xfrm>
            <a:off x="1187624" y="5373216"/>
            <a:ext cx="7128792" cy="923330"/>
          </a:xfrm>
          <a:prstGeom prst="rect">
            <a:avLst/>
          </a:prstGeom>
          <a:noFill/>
        </p:spPr>
        <p:txBody>
          <a:bodyPr wrap="square" rtlCol="0">
            <a:spAutoFit/>
          </a:bodyPr>
          <a:lstStyle/>
          <a:p>
            <a:r>
              <a:rPr lang="en-IE" b="1" dirty="0" smtClean="0"/>
              <a:t>Figure 2.</a:t>
            </a:r>
            <a:r>
              <a:rPr lang="en-IE" dirty="0" smtClean="0"/>
              <a:t> Hierarchical Multiple Regression predicting  Responsibility/Threat subscale of the OBQ, with anxiety entered at step 1 and the IRAP trial-type </a:t>
            </a:r>
            <a:r>
              <a:rPr lang="en-IE" i="1" dirty="0" smtClean="0"/>
              <a:t>Disgust-Negative Appraisal </a:t>
            </a:r>
            <a:r>
              <a:rPr lang="en-IE" dirty="0" smtClean="0"/>
              <a:t>entered at step 2</a:t>
            </a:r>
            <a:endParaRPr lang="en-IE" dirty="0"/>
          </a:p>
        </p:txBody>
      </p:sp>
    </p:spTree>
    <p:extLst>
      <p:ext uri="{BB962C8B-B14F-4D97-AF65-F5344CB8AC3E}">
        <p14:creationId xmlns:p14="http://schemas.microsoft.com/office/powerpoint/2010/main" val="2966794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smtClean="0"/>
              <a:t>Results</a:t>
            </a:r>
            <a:endParaRPr lang="en-IE"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10488042"/>
              </p:ext>
            </p:extLst>
          </p:nvPr>
        </p:nvGraphicFramePr>
        <p:xfrm>
          <a:off x="860716" y="923547"/>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4211960" y="4149080"/>
            <a:ext cx="2016224" cy="646331"/>
          </a:xfrm>
          <a:prstGeom prst="rect">
            <a:avLst/>
          </a:prstGeom>
          <a:ln>
            <a:solidFill>
              <a:schemeClr val="tx1"/>
            </a:solidFill>
          </a:ln>
        </p:spPr>
        <p:txBody>
          <a:bodyPr wrap="square">
            <a:spAutoFit/>
          </a:bodyPr>
          <a:lstStyle/>
          <a:p>
            <a:r>
              <a:rPr lang="en-IE" i="1" dirty="0"/>
              <a:t>R² </a:t>
            </a:r>
            <a:r>
              <a:rPr lang="en-IE" dirty="0"/>
              <a:t>change = </a:t>
            </a:r>
            <a:r>
              <a:rPr lang="en-IE" dirty="0" smtClean="0"/>
              <a:t>.127, </a:t>
            </a:r>
            <a:r>
              <a:rPr lang="en-IE" i="1" dirty="0" smtClean="0"/>
              <a:t>p</a:t>
            </a:r>
            <a:r>
              <a:rPr lang="en-IE" dirty="0" smtClean="0"/>
              <a:t> &lt; .05</a:t>
            </a:r>
            <a:endParaRPr lang="en-US" dirty="0"/>
          </a:p>
        </p:txBody>
      </p:sp>
      <p:sp>
        <p:nvSpPr>
          <p:cNvPr id="6" name="Rectangle 5"/>
          <p:cNvSpPr/>
          <p:nvPr/>
        </p:nvSpPr>
        <p:spPr>
          <a:xfrm>
            <a:off x="4211960" y="2132856"/>
            <a:ext cx="1152128" cy="369332"/>
          </a:xfrm>
          <a:prstGeom prst="rect">
            <a:avLst/>
          </a:prstGeom>
          <a:ln>
            <a:solidFill>
              <a:schemeClr val="tx1"/>
            </a:solidFill>
          </a:ln>
        </p:spPr>
        <p:txBody>
          <a:bodyPr wrap="square">
            <a:spAutoFit/>
          </a:bodyPr>
          <a:lstStyle/>
          <a:p>
            <a:r>
              <a:rPr lang="en-IE" i="1" dirty="0"/>
              <a:t>R</a:t>
            </a:r>
            <a:r>
              <a:rPr lang="en-IE" i="1" dirty="0" smtClean="0"/>
              <a:t>² </a:t>
            </a:r>
            <a:r>
              <a:rPr lang="en-IE" dirty="0" smtClean="0"/>
              <a:t>= .084</a:t>
            </a:r>
            <a:endParaRPr lang="en-US" dirty="0"/>
          </a:p>
        </p:txBody>
      </p:sp>
      <p:sp>
        <p:nvSpPr>
          <p:cNvPr id="7" name="TextBox 6"/>
          <p:cNvSpPr txBox="1"/>
          <p:nvPr/>
        </p:nvSpPr>
        <p:spPr>
          <a:xfrm>
            <a:off x="1187624" y="5373216"/>
            <a:ext cx="7128792" cy="1200329"/>
          </a:xfrm>
          <a:prstGeom prst="rect">
            <a:avLst/>
          </a:prstGeom>
          <a:noFill/>
        </p:spPr>
        <p:txBody>
          <a:bodyPr wrap="square" rtlCol="0">
            <a:spAutoFit/>
          </a:bodyPr>
          <a:lstStyle/>
          <a:p>
            <a:r>
              <a:rPr lang="en-IE" b="1" dirty="0" smtClean="0"/>
              <a:t>Figure 3.</a:t>
            </a:r>
            <a:r>
              <a:rPr lang="en-IE" dirty="0" smtClean="0"/>
              <a:t> Hierarchical Multiple Regression predicting  Perfectionism/Uncertainty subscale of the OBQ, with anxiety entered at step 1 and the IRAP trial-type </a:t>
            </a:r>
            <a:r>
              <a:rPr lang="en-IE" i="1" dirty="0" smtClean="0"/>
              <a:t>Disgust-Negative Appraisal </a:t>
            </a:r>
            <a:r>
              <a:rPr lang="en-IE" dirty="0" smtClean="0"/>
              <a:t>entered at step 2</a:t>
            </a:r>
            <a:endParaRPr lang="en-IE" dirty="0"/>
          </a:p>
        </p:txBody>
      </p:sp>
    </p:spTree>
    <p:extLst>
      <p:ext uri="{BB962C8B-B14F-4D97-AF65-F5344CB8AC3E}">
        <p14:creationId xmlns:p14="http://schemas.microsoft.com/office/powerpoint/2010/main" val="29175465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a:t>
            </a:r>
            <a:endParaRPr lang="en-IE"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970159306"/>
              </p:ext>
            </p:extLst>
          </p:nvPr>
        </p:nvGraphicFramePr>
        <p:xfrm>
          <a:off x="983017" y="876688"/>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4283968" y="4149080"/>
            <a:ext cx="1944216" cy="646331"/>
          </a:xfrm>
          <a:prstGeom prst="rect">
            <a:avLst/>
          </a:prstGeom>
          <a:ln>
            <a:solidFill>
              <a:schemeClr val="tx1"/>
            </a:solidFill>
          </a:ln>
        </p:spPr>
        <p:txBody>
          <a:bodyPr wrap="square">
            <a:spAutoFit/>
          </a:bodyPr>
          <a:lstStyle/>
          <a:p>
            <a:r>
              <a:rPr lang="en-IE" i="1" dirty="0"/>
              <a:t>R² </a:t>
            </a:r>
            <a:r>
              <a:rPr lang="en-IE" dirty="0"/>
              <a:t>change = </a:t>
            </a:r>
            <a:r>
              <a:rPr lang="en-IE" dirty="0" smtClean="0"/>
              <a:t>.168, </a:t>
            </a:r>
            <a:r>
              <a:rPr lang="en-IE" i="1" dirty="0" smtClean="0"/>
              <a:t>p</a:t>
            </a:r>
            <a:r>
              <a:rPr lang="en-IE" dirty="0" smtClean="0"/>
              <a:t> &lt; .01</a:t>
            </a:r>
            <a:endParaRPr lang="en-US" dirty="0"/>
          </a:p>
        </p:txBody>
      </p:sp>
      <p:sp>
        <p:nvSpPr>
          <p:cNvPr id="6" name="Rectangle 5"/>
          <p:cNvSpPr/>
          <p:nvPr/>
        </p:nvSpPr>
        <p:spPr>
          <a:xfrm>
            <a:off x="4283968" y="1916832"/>
            <a:ext cx="1152128" cy="646331"/>
          </a:xfrm>
          <a:prstGeom prst="rect">
            <a:avLst/>
          </a:prstGeom>
          <a:ln>
            <a:solidFill>
              <a:schemeClr val="tx1"/>
            </a:solidFill>
          </a:ln>
        </p:spPr>
        <p:txBody>
          <a:bodyPr wrap="square">
            <a:spAutoFit/>
          </a:bodyPr>
          <a:lstStyle/>
          <a:p>
            <a:r>
              <a:rPr lang="en-IE" i="1" dirty="0"/>
              <a:t>R</a:t>
            </a:r>
            <a:r>
              <a:rPr lang="en-IE" i="1" dirty="0" smtClean="0"/>
              <a:t>² </a:t>
            </a:r>
            <a:r>
              <a:rPr lang="en-IE" dirty="0" smtClean="0"/>
              <a:t>= .186,</a:t>
            </a:r>
          </a:p>
          <a:p>
            <a:r>
              <a:rPr lang="en-IE" i="1" dirty="0" smtClean="0"/>
              <a:t>p</a:t>
            </a:r>
            <a:r>
              <a:rPr lang="en-IE" dirty="0" smtClean="0"/>
              <a:t> &lt; .01</a:t>
            </a:r>
            <a:endParaRPr lang="en-US" dirty="0"/>
          </a:p>
        </p:txBody>
      </p:sp>
      <p:sp>
        <p:nvSpPr>
          <p:cNvPr id="7" name="TextBox 6"/>
          <p:cNvSpPr txBox="1"/>
          <p:nvPr/>
        </p:nvSpPr>
        <p:spPr>
          <a:xfrm>
            <a:off x="1187624" y="5373216"/>
            <a:ext cx="7128792" cy="923330"/>
          </a:xfrm>
          <a:prstGeom prst="rect">
            <a:avLst/>
          </a:prstGeom>
          <a:noFill/>
        </p:spPr>
        <p:txBody>
          <a:bodyPr wrap="square" rtlCol="0">
            <a:spAutoFit/>
          </a:bodyPr>
          <a:lstStyle/>
          <a:p>
            <a:r>
              <a:rPr lang="en-IE" b="1" dirty="0" smtClean="0"/>
              <a:t>Figure 4.</a:t>
            </a:r>
            <a:r>
              <a:rPr lang="en-IE" dirty="0" smtClean="0"/>
              <a:t> Hierarchical Multiple Regression predicting  Checking subscale of the Padua, with anxiety entered at step 1 and the IRAP trial-type </a:t>
            </a:r>
            <a:r>
              <a:rPr lang="en-IE" i="1" dirty="0" smtClean="0"/>
              <a:t>Disgust-Negative Appraisal </a:t>
            </a:r>
            <a:r>
              <a:rPr lang="en-IE" dirty="0" smtClean="0"/>
              <a:t>entered at step 2</a:t>
            </a:r>
            <a:endParaRPr lang="en-IE" dirty="0"/>
          </a:p>
        </p:txBody>
      </p:sp>
    </p:spTree>
    <p:extLst>
      <p:ext uri="{BB962C8B-B14F-4D97-AF65-F5344CB8AC3E}">
        <p14:creationId xmlns:p14="http://schemas.microsoft.com/office/powerpoint/2010/main" val="29175465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Discussion</a:t>
            </a:r>
            <a:endParaRPr lang="en-IE" dirty="0"/>
          </a:p>
        </p:txBody>
      </p:sp>
      <p:sp>
        <p:nvSpPr>
          <p:cNvPr id="3" name="Content Placeholder 2"/>
          <p:cNvSpPr>
            <a:spLocks noGrp="1"/>
          </p:cNvSpPr>
          <p:nvPr>
            <p:ph idx="1"/>
          </p:nvPr>
        </p:nvSpPr>
        <p:spPr/>
        <p:txBody>
          <a:bodyPr>
            <a:normAutofit/>
          </a:bodyPr>
          <a:lstStyle/>
          <a:p>
            <a:r>
              <a:rPr lang="en-IE" sz="2000" dirty="0" smtClean="0"/>
              <a:t>Firstly, the results showed that </a:t>
            </a:r>
            <a:r>
              <a:rPr lang="en-IE" sz="2000" dirty="0" smtClean="0"/>
              <a:t>BIRRs are relevant to </a:t>
            </a:r>
            <a:r>
              <a:rPr lang="en-IE" sz="2000" dirty="0" smtClean="0"/>
              <a:t>obsessive beliefs of OCD </a:t>
            </a:r>
            <a:r>
              <a:rPr lang="en-IE" sz="2000" dirty="0" smtClean="0"/>
              <a:t>in relation to disgust</a:t>
            </a:r>
            <a:endParaRPr lang="en-IE" sz="2000" dirty="0" smtClean="0"/>
          </a:p>
          <a:p>
            <a:r>
              <a:rPr lang="en-IE" sz="2000" dirty="0" smtClean="0"/>
              <a:t>The </a:t>
            </a:r>
            <a:r>
              <a:rPr lang="en-IE" sz="2000" i="1" dirty="0" smtClean="0"/>
              <a:t>D</a:t>
            </a:r>
            <a:r>
              <a:rPr lang="en-IE" sz="2000" dirty="0" smtClean="0"/>
              <a:t>-IRAP score can be used to predict scores on the OBQ as a whole, and on two of the individual subscales: excessive responsibility/overestimation of threat and perfectionism/intolerance of uncertainty.</a:t>
            </a:r>
          </a:p>
          <a:p>
            <a:r>
              <a:rPr lang="en-IE" sz="2000" dirty="0" smtClean="0"/>
              <a:t>Interestingly, the </a:t>
            </a:r>
            <a:r>
              <a:rPr lang="en-IE" sz="2000" i="1" dirty="0" smtClean="0"/>
              <a:t>D</a:t>
            </a:r>
            <a:r>
              <a:rPr lang="en-IE" sz="2000" dirty="0" smtClean="0"/>
              <a:t>-IRAP score was also predictive of OC tendencies that it did not directly intend to measure i.e., checking compulsions </a:t>
            </a:r>
          </a:p>
          <a:p>
            <a:r>
              <a:rPr lang="en-IE" sz="2000" dirty="0" smtClean="0"/>
              <a:t>Critically, these effects were not influenced by anxiety</a:t>
            </a:r>
          </a:p>
          <a:p>
            <a:endParaRPr lang="en-IE" sz="20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Discussion</a:t>
            </a:r>
            <a:endParaRPr lang="en-IE" dirty="0"/>
          </a:p>
        </p:txBody>
      </p:sp>
      <p:sp>
        <p:nvSpPr>
          <p:cNvPr id="3" name="Content Placeholder 2"/>
          <p:cNvSpPr>
            <a:spLocks noGrp="1"/>
          </p:cNvSpPr>
          <p:nvPr>
            <p:ph idx="1"/>
          </p:nvPr>
        </p:nvSpPr>
        <p:spPr/>
        <p:txBody>
          <a:bodyPr>
            <a:normAutofit/>
          </a:bodyPr>
          <a:lstStyle/>
          <a:p>
            <a:r>
              <a:rPr lang="en-IE" sz="2400" dirty="0" smtClean="0"/>
              <a:t>There is mixed evidence for the relationship between OC symptoms beliefs and experiential avoidance (Abramowitz et al., 2009</a:t>
            </a:r>
            <a:r>
              <a:rPr lang="en-IE" sz="2400" dirty="0" smtClean="0"/>
              <a:t>)</a:t>
            </a:r>
          </a:p>
          <a:p>
            <a:r>
              <a:rPr lang="en-IE" dirty="0" smtClean="0"/>
              <a:t>Future research could assess the relationship between experiential avoidance and obsessive beliefs at the implicit level</a:t>
            </a:r>
            <a:endParaRPr lang="en-IE" sz="2400" dirty="0" smtClean="0"/>
          </a:p>
          <a:p>
            <a:endParaRPr lang="en-IE" sz="2400" dirty="0" smtClean="0"/>
          </a:p>
          <a:p>
            <a:endParaRPr lang="en-IE"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Questions?</a:t>
            </a:r>
            <a:endParaRPr lang="en-IE" dirty="0"/>
          </a:p>
        </p:txBody>
      </p:sp>
      <p:sp>
        <p:nvSpPr>
          <p:cNvPr id="3" name="Content Placeholder 2"/>
          <p:cNvSpPr>
            <a:spLocks noGrp="1"/>
          </p:cNvSpPr>
          <p:nvPr>
            <p:ph idx="1"/>
          </p:nvPr>
        </p:nvSpPr>
        <p:spPr/>
        <p:txBody>
          <a:bodyPr/>
          <a:lstStyle/>
          <a:p>
            <a:pPr algn="ctr">
              <a:buNone/>
            </a:pPr>
            <a:r>
              <a:rPr lang="en-IE" sz="2800" dirty="0" smtClean="0">
                <a:hlinkClick r:id="rId2"/>
              </a:rPr>
              <a:t>Emma.Nicholson@nuim.ie</a:t>
            </a:r>
            <a:r>
              <a:rPr lang="en-IE" dirty="0" smtClean="0"/>
              <a:t> </a:t>
            </a:r>
          </a:p>
          <a:p>
            <a:pPr algn="ctr">
              <a:buNone/>
            </a:pPr>
            <a:endParaRPr lang="en-IE" dirty="0" smtClean="0"/>
          </a:p>
          <a:p>
            <a:pPr algn="ctr">
              <a:buNone/>
            </a:pPr>
            <a:endParaRPr lang="en-IE" dirty="0"/>
          </a:p>
        </p:txBody>
      </p:sp>
      <p:pic>
        <p:nvPicPr>
          <p:cNvPr id="4" name="Picture 3" descr="logo[1].gif"/>
          <p:cNvPicPr>
            <a:picLocks noChangeAspect="1"/>
          </p:cNvPicPr>
          <p:nvPr/>
        </p:nvPicPr>
        <p:blipFill>
          <a:blip r:embed="rId3" cstate="print"/>
          <a:stretch>
            <a:fillRect/>
          </a:stretch>
        </p:blipFill>
        <p:spPr>
          <a:xfrm>
            <a:off x="3779912" y="2564904"/>
            <a:ext cx="1800200" cy="14909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a:t>
            </a:r>
            <a:endParaRPr lang="en-IE" dirty="0"/>
          </a:p>
        </p:txBody>
      </p:sp>
      <p:sp>
        <p:nvSpPr>
          <p:cNvPr id="3" name="Content Placeholder 2"/>
          <p:cNvSpPr>
            <a:spLocks noGrp="1"/>
          </p:cNvSpPr>
          <p:nvPr>
            <p:ph idx="1"/>
          </p:nvPr>
        </p:nvSpPr>
        <p:spPr/>
        <p:txBody>
          <a:bodyPr>
            <a:normAutofit fontScale="92500"/>
          </a:bodyPr>
          <a:lstStyle/>
          <a:p>
            <a:r>
              <a:rPr lang="en-IE" sz="2000" dirty="0" smtClean="0"/>
              <a:t>Obsessions are caused by the misinterpretation of intrusive thoughts or private experiences which cause negative affect which in turn drives compulsions to alleviate this distress (Rachman, 1997)</a:t>
            </a:r>
          </a:p>
          <a:p>
            <a:r>
              <a:rPr lang="en-IE" sz="2000" dirty="0" smtClean="0"/>
              <a:t>OCD is very much a problem of cognitive process over cognitive content (</a:t>
            </a:r>
            <a:r>
              <a:rPr lang="en-IE" sz="2000" dirty="0" err="1" smtClean="0"/>
              <a:t>Twohig</a:t>
            </a:r>
            <a:r>
              <a:rPr lang="en-IE" sz="2000" dirty="0" smtClean="0"/>
              <a:t>, 2009)</a:t>
            </a:r>
          </a:p>
          <a:p>
            <a:r>
              <a:rPr lang="en-IE" sz="2000" dirty="0" smtClean="0"/>
              <a:t>A </a:t>
            </a:r>
            <a:r>
              <a:rPr lang="en-IE" sz="2000" dirty="0"/>
              <a:t>lack of psychological flexibility is associated with OCD </a:t>
            </a:r>
            <a:r>
              <a:rPr lang="en-IE" sz="2000" dirty="0" smtClean="0"/>
              <a:t>symptoms </a:t>
            </a:r>
            <a:r>
              <a:rPr lang="en-IE" sz="2000" dirty="0"/>
              <a:t>in adults and children (Abramowitz, Lackey, &amp; Wheaton, </a:t>
            </a:r>
            <a:r>
              <a:rPr lang="en-IE" sz="2000" dirty="0" smtClean="0"/>
              <a:t>2009)</a:t>
            </a:r>
          </a:p>
          <a:p>
            <a:r>
              <a:rPr lang="en-IE" sz="2000" dirty="0" smtClean="0"/>
              <a:t>The OCCWG has identified six cognitive obsessive belief domains, or rules, of OCD 1) excessive responsibility; 2) overestimation of threat; 3) perfectionism; 4) intolerance of uncertainty; 5) over-importance of thoughts and 6) need to control thoughts (OCCWG, 2001)</a:t>
            </a:r>
          </a:p>
          <a:p>
            <a:pPr marL="82296" indent="0">
              <a:buNone/>
            </a:pPr>
            <a:endParaRPr lang="en-IE"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a:t>
            </a:r>
            <a:endParaRPr lang="en-IE" dirty="0"/>
          </a:p>
        </p:txBody>
      </p:sp>
      <p:sp>
        <p:nvSpPr>
          <p:cNvPr id="3" name="Content Placeholder 2"/>
          <p:cNvSpPr>
            <a:spLocks noGrp="1"/>
          </p:cNvSpPr>
          <p:nvPr>
            <p:ph idx="1"/>
          </p:nvPr>
        </p:nvSpPr>
        <p:spPr/>
        <p:txBody>
          <a:bodyPr>
            <a:normAutofit/>
          </a:bodyPr>
          <a:lstStyle/>
          <a:p>
            <a:r>
              <a:rPr lang="en-IE" sz="2000" dirty="0" err="1" smtClean="0"/>
              <a:t>Teachman</a:t>
            </a:r>
            <a:r>
              <a:rPr lang="en-IE" sz="2000" dirty="0" smtClean="0"/>
              <a:t> (2006) argued that these cognitive domains provide a useful platform on which to establish the interpretation processes at work in disgust</a:t>
            </a:r>
          </a:p>
          <a:p>
            <a:r>
              <a:rPr lang="en-IE" sz="2000" dirty="0" smtClean="0"/>
              <a:t>Existing evidence delineating the relationship between disgust responding along with contamination fear and the obsessive belief domains has been inconsistent</a:t>
            </a:r>
          </a:p>
          <a:p>
            <a:r>
              <a:rPr lang="en-IE" sz="2000" dirty="0" err="1" smtClean="0"/>
              <a:t>Moretz</a:t>
            </a:r>
            <a:r>
              <a:rPr lang="en-IE" sz="2000" dirty="0" smtClean="0"/>
              <a:t> and McKay (2008) found that a predisposition to become disgusted was related to obsessive beliefs</a:t>
            </a:r>
          </a:p>
          <a:p>
            <a:r>
              <a:rPr lang="en-IE" sz="2000" dirty="0" smtClean="0"/>
              <a:t>David et al. (2009) found that disgust sensitivity failed to remain a significant predictor of OCD symptoms when controlling for obsessive beliefs (as measured by the OBQ)</a:t>
            </a:r>
          </a:p>
          <a:p>
            <a:endParaRPr lang="en-IE" sz="2000" dirty="0" smtClean="0"/>
          </a:p>
          <a:p>
            <a:endParaRPr lang="en-IE" sz="2000" dirty="0" smtClean="0"/>
          </a:p>
          <a:p>
            <a:endParaRPr lang="en-IE" sz="20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a:t>
            </a:r>
            <a:endParaRPr lang="en-IE" dirty="0"/>
          </a:p>
        </p:txBody>
      </p:sp>
      <p:sp>
        <p:nvSpPr>
          <p:cNvPr id="3" name="Content Placeholder 2"/>
          <p:cNvSpPr>
            <a:spLocks noGrp="1"/>
          </p:cNvSpPr>
          <p:nvPr>
            <p:ph idx="1"/>
          </p:nvPr>
        </p:nvSpPr>
        <p:spPr/>
        <p:txBody>
          <a:bodyPr>
            <a:normAutofit fontScale="92500" lnSpcReduction="10000"/>
          </a:bodyPr>
          <a:lstStyle/>
          <a:p>
            <a:r>
              <a:rPr lang="en-IE" sz="2000" dirty="0" smtClean="0"/>
              <a:t>No evidence has attempted to test </a:t>
            </a:r>
            <a:r>
              <a:rPr lang="en-IE" sz="2000" dirty="0" err="1" smtClean="0"/>
              <a:t>Teachman’s</a:t>
            </a:r>
            <a:r>
              <a:rPr lang="en-IE" sz="2000" dirty="0" smtClean="0"/>
              <a:t> (2006) supposition by specifically measuring obsessive beliefs in response to disgust-eliciting stimuli</a:t>
            </a:r>
          </a:p>
          <a:p>
            <a:r>
              <a:rPr lang="en-IE" sz="2000" dirty="0" smtClean="0"/>
              <a:t>Few studies have attempted to measure how the individual appraises or responds to disgust</a:t>
            </a:r>
          </a:p>
          <a:p>
            <a:r>
              <a:rPr lang="en-IE" sz="2000" dirty="0" smtClean="0"/>
              <a:t>Cognitive theories of OCD posit that intrusive thoughts carry no valence until they are positively, negatively or neutrally appraised (Salkovskis, 1985; Rachman, 1997)</a:t>
            </a:r>
          </a:p>
          <a:p>
            <a:r>
              <a:rPr lang="en-IE" sz="2000" dirty="0" smtClean="0"/>
              <a:t>Previous research with the IRAP has shown </a:t>
            </a:r>
            <a:r>
              <a:rPr lang="en-IE" sz="2000" dirty="0"/>
              <a:t>that its not the propensity to experience disgust it’s the tendency to respond negatively to the thoughts that </a:t>
            </a:r>
            <a:r>
              <a:rPr lang="en-IE" sz="2000" dirty="0" smtClean="0"/>
              <a:t>arise due to disgust </a:t>
            </a:r>
            <a:r>
              <a:rPr lang="en-IE" sz="2000" dirty="0"/>
              <a:t>to cause </a:t>
            </a:r>
            <a:r>
              <a:rPr lang="en-IE" sz="2000" dirty="0" smtClean="0"/>
              <a:t>problematic behaviours such as avoidance (</a:t>
            </a:r>
            <a:r>
              <a:rPr lang="en-IE" sz="2000" dirty="0"/>
              <a:t>Nicholson &amp; Barnes-</a:t>
            </a:r>
            <a:r>
              <a:rPr lang="en-IE" sz="2000" dirty="0" smtClean="0"/>
              <a:t>Holmes, 2012</a:t>
            </a:r>
            <a:r>
              <a:rPr lang="en-IE" sz="2000" dirty="0"/>
              <a:t>)</a:t>
            </a:r>
          </a:p>
          <a:p>
            <a:endParaRPr lang="en-IE" sz="2000" dirty="0" smtClean="0"/>
          </a:p>
          <a:p>
            <a:endParaRPr lang="en-IE" sz="20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Present Study</a:t>
            </a:r>
            <a:endParaRPr lang="en-IE" dirty="0"/>
          </a:p>
        </p:txBody>
      </p:sp>
      <p:sp>
        <p:nvSpPr>
          <p:cNvPr id="3" name="Content Placeholder 2"/>
          <p:cNvSpPr>
            <a:spLocks noGrp="1"/>
          </p:cNvSpPr>
          <p:nvPr>
            <p:ph idx="1"/>
          </p:nvPr>
        </p:nvSpPr>
        <p:spPr/>
        <p:txBody>
          <a:bodyPr>
            <a:normAutofit fontScale="92500" lnSpcReduction="20000"/>
          </a:bodyPr>
          <a:lstStyle/>
          <a:p>
            <a:r>
              <a:rPr lang="en-US" sz="2000" dirty="0" smtClean="0"/>
              <a:t>Behavioural </a:t>
            </a:r>
            <a:r>
              <a:rPr lang="en-US" sz="2000" dirty="0"/>
              <a:t>measures of OCD </a:t>
            </a:r>
            <a:r>
              <a:rPr lang="en-US" sz="2000" dirty="0" smtClean="0"/>
              <a:t>are necessary in </a:t>
            </a:r>
            <a:r>
              <a:rPr lang="en-US" sz="2000" dirty="0"/>
              <a:t>order to circumvent the pitfalls of working exclusively with self-report measures </a:t>
            </a:r>
            <a:r>
              <a:rPr lang="en-US" sz="2000" dirty="0" smtClean="0"/>
              <a:t>(</a:t>
            </a:r>
            <a:r>
              <a:rPr lang="en-US" sz="2000" dirty="0" err="1" smtClean="0"/>
              <a:t>Twohig</a:t>
            </a:r>
            <a:r>
              <a:rPr lang="en-US" sz="2000" dirty="0" smtClean="0"/>
              <a:t>, Hayes &amp; Masuda, 2006;Wheaton et al. 2010) </a:t>
            </a:r>
          </a:p>
          <a:p>
            <a:r>
              <a:rPr lang="en-US" sz="2000" dirty="0" smtClean="0"/>
              <a:t>IRAP may </a:t>
            </a:r>
            <a:r>
              <a:rPr lang="en-US" sz="2000" dirty="0"/>
              <a:t>offer a novel way of measuring these </a:t>
            </a:r>
            <a:r>
              <a:rPr lang="en-US" sz="2000" dirty="0" smtClean="0"/>
              <a:t>processes </a:t>
            </a:r>
            <a:r>
              <a:rPr lang="en-US" sz="2000" dirty="0"/>
              <a:t>relevant to </a:t>
            </a:r>
            <a:r>
              <a:rPr lang="en-US" sz="2000" dirty="0" smtClean="0"/>
              <a:t>OCD at the implicit level</a:t>
            </a:r>
            <a:endParaRPr lang="en-IE" sz="2000" dirty="0" smtClean="0"/>
          </a:p>
          <a:p>
            <a:r>
              <a:rPr lang="en-IE" sz="2000" dirty="0" smtClean="0"/>
              <a:t>The current study implemented an IRAP designed to measure these obsessive beliefs or rules at the implicit level, specifically in response to disgust-eliciting stimuli</a:t>
            </a:r>
          </a:p>
          <a:p>
            <a:r>
              <a:rPr lang="en-IE" sz="2000" dirty="0" smtClean="0"/>
              <a:t>It was hypothesised that those who score highly on the Obsessive Beliefs questionnaire (OBQ) would produce greater negative implicit appraisal of the disgusting stimuli</a:t>
            </a:r>
          </a:p>
          <a:p>
            <a:r>
              <a:rPr lang="en-IE" sz="2000" dirty="0" smtClean="0"/>
              <a:t>Preliminary research to determine whether these domains can be measured with the IRAP </a:t>
            </a:r>
            <a:endParaRPr lang="en-IE"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a:t>
            </a:r>
            <a:endParaRPr lang="en-IE" dirty="0"/>
          </a:p>
        </p:txBody>
      </p:sp>
      <p:sp>
        <p:nvSpPr>
          <p:cNvPr id="3" name="Content Placeholder 2"/>
          <p:cNvSpPr>
            <a:spLocks noGrp="1"/>
          </p:cNvSpPr>
          <p:nvPr>
            <p:ph idx="1"/>
          </p:nvPr>
        </p:nvSpPr>
        <p:spPr/>
        <p:txBody>
          <a:bodyPr>
            <a:normAutofit/>
          </a:bodyPr>
          <a:lstStyle/>
          <a:p>
            <a:r>
              <a:rPr lang="en-IE" sz="2400" dirty="0" smtClean="0"/>
              <a:t>Participants (</a:t>
            </a:r>
            <a:r>
              <a:rPr lang="en-IE" sz="2400" i="1" dirty="0" smtClean="0"/>
              <a:t>N</a:t>
            </a:r>
            <a:r>
              <a:rPr lang="en-IE" sz="2400" dirty="0" smtClean="0"/>
              <a:t> = 27) were undergraduate students from NUI </a:t>
            </a:r>
            <a:r>
              <a:rPr lang="en-IE" sz="2400" dirty="0" err="1" smtClean="0"/>
              <a:t>Maynooth</a:t>
            </a:r>
            <a:r>
              <a:rPr lang="en-IE" sz="2400" dirty="0" smtClean="0"/>
              <a:t> (Mean age: 26.4)</a:t>
            </a:r>
          </a:p>
          <a:p>
            <a:r>
              <a:rPr lang="en-IE" sz="2400" dirty="0" smtClean="0"/>
              <a:t>IRAP measuring obsessive beliefs in response to disgust eliciting stimuli</a:t>
            </a:r>
            <a:endParaRPr lang="en-IE" sz="2400" dirty="0" smtClean="0"/>
          </a:p>
          <a:p>
            <a:r>
              <a:rPr lang="en-IE" sz="2400" dirty="0" smtClean="0"/>
              <a:t>Questionnaires: State Anxiety Inventory, Padua Inventory, Obsessive-Compulsive Inventory and the Obsessive Belief Questionnaire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a:t>
            </a:r>
            <a:endParaRPr lang="en-IE" dirty="0"/>
          </a:p>
        </p:txBody>
      </p:sp>
      <p:pic>
        <p:nvPicPr>
          <p:cNvPr id="4" name="Content Placeholder 3" descr="Figure 1.jpg"/>
          <p:cNvPicPr>
            <a:picLocks noGrp="1" noChangeAspect="1"/>
          </p:cNvPicPr>
          <p:nvPr>
            <p:ph idx="1"/>
          </p:nvPr>
        </p:nvPicPr>
        <p:blipFill>
          <a:blip r:embed="rId2" cstate="print"/>
          <a:srcRect l="-20083" r="-20083"/>
          <a:stretch>
            <a:fillRect/>
          </a:stretch>
        </p:blipFill>
        <p:spPr>
          <a:xfrm>
            <a:off x="467544" y="1268760"/>
            <a:ext cx="8105553" cy="4817984"/>
          </a:xfr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a:t>
            </a:r>
            <a:endParaRPr lang="en-IE" dirty="0"/>
          </a:p>
        </p:txBody>
      </p:sp>
      <p:sp>
        <p:nvSpPr>
          <p:cNvPr id="3" name="Content Placeholder 2"/>
          <p:cNvSpPr>
            <a:spLocks noGrp="1"/>
          </p:cNvSpPr>
          <p:nvPr>
            <p:ph idx="1"/>
          </p:nvPr>
        </p:nvSpPr>
        <p:spPr/>
        <p:txBody>
          <a:bodyPr>
            <a:normAutofit/>
          </a:bodyPr>
          <a:lstStyle/>
          <a:p>
            <a:r>
              <a:rPr lang="en-IE" sz="2400" dirty="0" smtClean="0"/>
              <a:t>All trial-types were significant from zero (</a:t>
            </a:r>
            <a:r>
              <a:rPr lang="en-IE" sz="2400" i="1" dirty="0" err="1" smtClean="0"/>
              <a:t>p’s</a:t>
            </a:r>
            <a:r>
              <a:rPr lang="en-IE" sz="2400" dirty="0" smtClean="0"/>
              <a:t> ≤ .0001)</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OVAtableEB.JPG"/>
          <p:cNvPicPr>
            <a:picLocks noGrp="1" noChangeAspect="1"/>
          </p:cNvPicPr>
          <p:nvPr>
            <p:ph idx="1"/>
          </p:nvPr>
        </p:nvPicPr>
        <p:blipFill>
          <a:blip r:embed="rId3" cstate="print"/>
          <a:stretch>
            <a:fillRect/>
          </a:stretch>
        </p:blipFill>
        <p:spPr>
          <a:xfrm>
            <a:off x="971600" y="332656"/>
            <a:ext cx="7239022" cy="5555704"/>
          </a:xfrm>
        </p:spPr>
      </p:pic>
      <p:sp>
        <p:nvSpPr>
          <p:cNvPr id="5" name="TextBox 4"/>
          <p:cNvSpPr txBox="1"/>
          <p:nvPr/>
        </p:nvSpPr>
        <p:spPr>
          <a:xfrm>
            <a:off x="4860032" y="548680"/>
            <a:ext cx="3024336" cy="646331"/>
          </a:xfrm>
          <a:prstGeom prst="rect">
            <a:avLst/>
          </a:prstGeom>
          <a:noFill/>
        </p:spPr>
        <p:txBody>
          <a:bodyPr wrap="square" rtlCol="0">
            <a:spAutoFit/>
          </a:bodyPr>
          <a:lstStyle/>
          <a:p>
            <a:r>
              <a:rPr lang="en-IE" dirty="0" smtClean="0"/>
              <a:t>No main effect of group (</a:t>
            </a:r>
            <a:r>
              <a:rPr lang="en-IE" i="1" dirty="0" smtClean="0"/>
              <a:t>p</a:t>
            </a:r>
            <a:r>
              <a:rPr lang="en-IE" dirty="0" smtClean="0"/>
              <a:t> = .1);  no interaction (</a:t>
            </a:r>
            <a:r>
              <a:rPr lang="en-IE" i="1" dirty="0" smtClean="0"/>
              <a:t>p</a:t>
            </a:r>
            <a:r>
              <a:rPr lang="en-IE" dirty="0" smtClean="0"/>
              <a:t> = .4)</a:t>
            </a:r>
            <a:endParaRPr lang="en-IE" dirty="0"/>
          </a:p>
        </p:txBody>
      </p:sp>
      <p:cxnSp>
        <p:nvCxnSpPr>
          <p:cNvPr id="6" name="Straight Arrow Connector 5"/>
          <p:cNvCxnSpPr/>
          <p:nvPr/>
        </p:nvCxnSpPr>
        <p:spPr>
          <a:xfrm>
            <a:off x="2051720" y="1844824"/>
            <a:ext cx="648072" cy="2736304"/>
          </a:xfrm>
          <a:prstGeom prst="straightConnector1">
            <a:avLst/>
          </a:prstGeom>
          <a:ln w="381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347864" y="2132856"/>
            <a:ext cx="576064" cy="1368152"/>
          </a:xfrm>
          <a:prstGeom prst="straightConnector1">
            <a:avLst/>
          </a:prstGeom>
          <a:ln w="381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39752" y="2492896"/>
            <a:ext cx="648072" cy="307777"/>
          </a:xfrm>
          <a:prstGeom prst="rect">
            <a:avLst/>
          </a:prstGeom>
          <a:noFill/>
        </p:spPr>
        <p:txBody>
          <a:bodyPr wrap="square" rtlCol="0">
            <a:spAutoFit/>
          </a:bodyPr>
          <a:lstStyle/>
          <a:p>
            <a:r>
              <a:rPr lang="en-IE" sz="1400" b="1" i="1" dirty="0" smtClean="0"/>
              <a:t>p</a:t>
            </a:r>
            <a:r>
              <a:rPr lang="en-IE" sz="1400" b="1" dirty="0" smtClean="0"/>
              <a:t>=.03</a:t>
            </a:r>
            <a:endParaRPr lang="en-IE" sz="1400" b="1" dirty="0"/>
          </a:p>
        </p:txBody>
      </p:sp>
      <p:sp>
        <p:nvSpPr>
          <p:cNvPr id="9" name="TextBox 8"/>
          <p:cNvSpPr txBox="1"/>
          <p:nvPr/>
        </p:nvSpPr>
        <p:spPr>
          <a:xfrm>
            <a:off x="3707904" y="2132856"/>
            <a:ext cx="648072" cy="307777"/>
          </a:xfrm>
          <a:prstGeom prst="rect">
            <a:avLst/>
          </a:prstGeom>
          <a:noFill/>
        </p:spPr>
        <p:txBody>
          <a:bodyPr wrap="square" rtlCol="0">
            <a:spAutoFit/>
          </a:bodyPr>
          <a:lstStyle/>
          <a:p>
            <a:r>
              <a:rPr lang="en-IE" sz="1400" b="1" i="1" dirty="0" smtClean="0"/>
              <a:t>p</a:t>
            </a:r>
            <a:r>
              <a:rPr lang="en-IE" sz="1400" b="1" dirty="0" smtClean="0"/>
              <a:t>=.2</a:t>
            </a:r>
            <a:endParaRPr lang="en-IE" sz="1400" b="1" dirty="0"/>
          </a:p>
        </p:txBody>
      </p:sp>
      <p:sp>
        <p:nvSpPr>
          <p:cNvPr id="10" name="TextBox 9"/>
          <p:cNvSpPr txBox="1"/>
          <p:nvPr/>
        </p:nvSpPr>
        <p:spPr>
          <a:xfrm>
            <a:off x="1043608" y="5949280"/>
            <a:ext cx="7560840" cy="646331"/>
          </a:xfrm>
          <a:prstGeom prst="rect">
            <a:avLst/>
          </a:prstGeom>
          <a:noFill/>
        </p:spPr>
        <p:txBody>
          <a:bodyPr wrap="square" rtlCol="0">
            <a:spAutoFit/>
          </a:bodyPr>
          <a:lstStyle/>
          <a:p>
            <a:pPr algn="ctr"/>
            <a:r>
              <a:rPr lang="en-IE" dirty="0" smtClean="0"/>
              <a:t>Mixed Repeated Measures ANOVA with Obsessive-Belief Level as the between-group measure</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par>
                                <p:cTn id="8" presetID="1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lide(fromBottom)">
                                      <p:cBhvr>
                                        <p:cTn id="10" dur="500"/>
                                        <p:tgtEl>
                                          <p:spTgt spid="7"/>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lide(fromBottom)">
                                      <p:cBhvr>
                                        <p:cTn id="13" dur="500"/>
                                        <p:tgtEl>
                                          <p:spTgt spid="8"/>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lide(fromBottom)">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477</TotalTime>
  <Words>1227</Words>
  <Application>Microsoft Macintosh PowerPoint</Application>
  <PresentationFormat>On-screen Show (4:3)</PresentationFormat>
  <Paragraphs>116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Venture</vt:lpstr>
      <vt:lpstr>The Implicit Relational Assessment Procedure (IRAP) as a Measure of Obsessive Beliefs Related to Disgust </vt:lpstr>
      <vt:lpstr>Introduction</vt:lpstr>
      <vt:lpstr>Introduction</vt:lpstr>
      <vt:lpstr>Introduction</vt:lpstr>
      <vt:lpstr>The Present Study</vt:lpstr>
      <vt:lpstr>Method</vt:lpstr>
      <vt:lpstr>Method</vt:lpstr>
      <vt:lpstr>Results</vt:lpstr>
      <vt:lpstr>PowerPoint Presentation</vt:lpstr>
      <vt:lpstr>Correlation Analysis</vt:lpstr>
      <vt:lpstr>Correlation Analysis</vt:lpstr>
      <vt:lpstr>Results</vt:lpstr>
      <vt:lpstr>Results</vt:lpstr>
      <vt:lpstr>Results</vt:lpstr>
      <vt:lpstr>Results</vt:lpstr>
      <vt:lpstr>Discussion</vt:lpstr>
      <vt:lpstr>Discussion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Implicit Relational Assessment Procedure (IRAP) as a Measure of Obsessive Beliefs Related to Disgust </dc:title>
  <dc:creator>pboran</dc:creator>
  <cp:lastModifiedBy>Emma Nicholson</cp:lastModifiedBy>
  <cp:revision>141</cp:revision>
  <dcterms:created xsi:type="dcterms:W3CDTF">2012-06-26T11:47:07Z</dcterms:created>
  <dcterms:modified xsi:type="dcterms:W3CDTF">2012-07-24T12:38:59Z</dcterms:modified>
</cp:coreProperties>
</file>